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9"/>
  </p:notesMasterIdLst>
  <p:sldIdLst>
    <p:sldId id="303" r:id="rId2"/>
    <p:sldId id="298" r:id="rId3"/>
    <p:sldId id="397" r:id="rId4"/>
    <p:sldId id="398" r:id="rId5"/>
    <p:sldId id="401" r:id="rId6"/>
    <p:sldId id="400" r:id="rId7"/>
    <p:sldId id="403" r:id="rId8"/>
    <p:sldId id="402" r:id="rId9"/>
    <p:sldId id="405" r:id="rId10"/>
    <p:sldId id="404" r:id="rId11"/>
    <p:sldId id="399" r:id="rId12"/>
    <p:sldId id="396" r:id="rId13"/>
    <p:sldId id="299" r:id="rId14"/>
    <p:sldId id="322" r:id="rId15"/>
    <p:sldId id="321" r:id="rId16"/>
    <p:sldId id="330" r:id="rId17"/>
    <p:sldId id="331" r:id="rId18"/>
    <p:sldId id="329" r:id="rId19"/>
    <p:sldId id="332" r:id="rId20"/>
    <p:sldId id="336" r:id="rId21"/>
    <p:sldId id="328" r:id="rId22"/>
    <p:sldId id="256" r:id="rId23"/>
    <p:sldId id="257" r:id="rId24"/>
    <p:sldId id="258" r:id="rId25"/>
    <p:sldId id="264" r:id="rId26"/>
    <p:sldId id="265" r:id="rId27"/>
    <p:sldId id="259" r:id="rId28"/>
    <p:sldId id="266" r:id="rId29"/>
    <p:sldId id="260" r:id="rId30"/>
    <p:sldId id="261" r:id="rId31"/>
    <p:sldId id="267" r:id="rId32"/>
    <p:sldId id="274" r:id="rId33"/>
    <p:sldId id="275" r:id="rId34"/>
    <p:sldId id="263" r:id="rId35"/>
    <p:sldId id="269" r:id="rId36"/>
    <p:sldId id="270" r:id="rId37"/>
    <p:sldId id="340" r:id="rId38"/>
    <p:sldId id="273" r:id="rId39"/>
    <p:sldId id="276" r:id="rId40"/>
    <p:sldId id="277" r:id="rId41"/>
    <p:sldId id="301" r:id="rId42"/>
    <p:sldId id="278" r:id="rId43"/>
    <p:sldId id="279" r:id="rId44"/>
    <p:sldId id="302" r:id="rId45"/>
    <p:sldId id="342" r:id="rId46"/>
    <p:sldId id="280" r:id="rId47"/>
    <p:sldId id="281" r:id="rId48"/>
    <p:sldId id="334" r:id="rId49"/>
    <p:sldId id="341" r:id="rId50"/>
    <p:sldId id="282" r:id="rId51"/>
    <p:sldId id="290" r:id="rId52"/>
    <p:sldId id="291" r:id="rId53"/>
    <p:sldId id="292" r:id="rId54"/>
    <p:sldId id="294" r:id="rId55"/>
    <p:sldId id="295" r:id="rId56"/>
    <p:sldId id="333" r:id="rId57"/>
    <p:sldId id="343" r:id="rId58"/>
    <p:sldId id="296" r:id="rId59"/>
    <p:sldId id="323" r:id="rId60"/>
    <p:sldId id="324" r:id="rId61"/>
    <p:sldId id="325" r:id="rId62"/>
    <p:sldId id="326" r:id="rId63"/>
    <p:sldId id="335" r:id="rId64"/>
    <p:sldId id="347" r:id="rId65"/>
    <p:sldId id="348" r:id="rId66"/>
    <p:sldId id="368" r:id="rId67"/>
    <p:sldId id="378" r:id="rId68"/>
    <p:sldId id="392" r:id="rId69"/>
    <p:sldId id="393" r:id="rId70"/>
    <p:sldId id="394" r:id="rId71"/>
    <p:sldId id="369" r:id="rId72"/>
    <p:sldId id="388" r:id="rId73"/>
    <p:sldId id="370" r:id="rId74"/>
    <p:sldId id="381" r:id="rId75"/>
    <p:sldId id="389" r:id="rId76"/>
    <p:sldId id="390" r:id="rId77"/>
    <p:sldId id="372" r:id="rId78"/>
    <p:sldId id="344" r:id="rId79"/>
    <p:sldId id="345" r:id="rId80"/>
    <p:sldId id="346" r:id="rId81"/>
    <p:sldId id="337" r:id="rId82"/>
    <p:sldId id="349" r:id="rId83"/>
    <p:sldId id="356" r:id="rId84"/>
    <p:sldId id="357" r:id="rId85"/>
    <p:sldId id="351" r:id="rId86"/>
    <p:sldId id="352" r:id="rId87"/>
    <p:sldId id="353" r:id="rId88"/>
    <p:sldId id="391" r:id="rId89"/>
    <p:sldId id="355" r:id="rId90"/>
    <p:sldId id="358" r:id="rId91"/>
    <p:sldId id="359" r:id="rId92"/>
    <p:sldId id="327" r:id="rId93"/>
    <p:sldId id="309" r:id="rId94"/>
    <p:sldId id="310" r:id="rId95"/>
    <p:sldId id="311" r:id="rId96"/>
    <p:sldId id="312" r:id="rId97"/>
    <p:sldId id="313" r:id="rId98"/>
    <p:sldId id="314" r:id="rId99"/>
    <p:sldId id="315" r:id="rId100"/>
    <p:sldId id="316" r:id="rId101"/>
    <p:sldId id="317" r:id="rId102"/>
    <p:sldId id="318" r:id="rId103"/>
    <p:sldId id="319" r:id="rId104"/>
    <p:sldId id="360" r:id="rId105"/>
    <p:sldId id="375" r:id="rId106"/>
    <p:sldId id="362" r:id="rId107"/>
    <p:sldId id="366" r:id="rId108"/>
    <p:sldId id="376" r:id="rId109"/>
    <p:sldId id="377" r:id="rId110"/>
    <p:sldId id="373" r:id="rId111"/>
    <p:sldId id="374" r:id="rId112"/>
    <p:sldId id="382" r:id="rId113"/>
    <p:sldId id="383" r:id="rId114"/>
    <p:sldId id="365" r:id="rId115"/>
    <p:sldId id="384" r:id="rId116"/>
    <p:sldId id="385" r:id="rId117"/>
    <p:sldId id="386" r:id="rId1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99" autoAdjust="0"/>
    <p:restoredTop sz="94694"/>
  </p:normalViewPr>
  <p:slideViewPr>
    <p:cSldViewPr>
      <p:cViewPr varScale="1">
        <p:scale>
          <a:sx n="81" d="100"/>
          <a:sy n="81" d="100"/>
        </p:scale>
        <p:origin x="72" y="10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43CD20-58D3-43DA-A674-8393DB8373E8}" type="datetimeFigureOut">
              <a:rPr lang="zh-CN" altLang="en-US" smtClean="0"/>
              <a:pPr/>
              <a:t>2019/12/16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8C025-852A-4FEA-97D5-0A3B94D44AFC}" type="slidenum">
              <a:rPr lang="zh-CN" altLang="en-US" smtClean="0"/>
              <a:pPr/>
              <a:t>‹#›</a:t>
            </a:fld>
            <a:endParaRPr lang="zh-CN" altLang="en-US"/>
          </a:p>
        </p:txBody>
      </p:sp>
    </p:spTree>
    <p:extLst>
      <p:ext uri="{BB962C8B-B14F-4D97-AF65-F5344CB8AC3E}">
        <p14:creationId xmlns:p14="http://schemas.microsoft.com/office/powerpoint/2010/main" val="2378508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36</a:t>
            </a:fld>
            <a:endParaRPr lang="zh-CN" altLang="en-US"/>
          </a:p>
        </p:txBody>
      </p:sp>
    </p:spTree>
    <p:extLst>
      <p:ext uri="{BB962C8B-B14F-4D97-AF65-F5344CB8AC3E}">
        <p14:creationId xmlns:p14="http://schemas.microsoft.com/office/powerpoint/2010/main" val="227544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86</a:t>
            </a:fld>
            <a:endParaRPr lang="zh-CN" altLang="en-US"/>
          </a:p>
        </p:txBody>
      </p:sp>
    </p:spTree>
    <p:extLst>
      <p:ext uri="{BB962C8B-B14F-4D97-AF65-F5344CB8AC3E}">
        <p14:creationId xmlns:p14="http://schemas.microsoft.com/office/powerpoint/2010/main" val="250395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87</a:t>
            </a:fld>
            <a:endParaRPr lang="zh-CN" altLang="en-US"/>
          </a:p>
        </p:txBody>
      </p:sp>
    </p:spTree>
    <p:extLst>
      <p:ext uri="{BB962C8B-B14F-4D97-AF65-F5344CB8AC3E}">
        <p14:creationId xmlns:p14="http://schemas.microsoft.com/office/powerpoint/2010/main" val="2503952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88</a:t>
            </a:fld>
            <a:endParaRPr lang="zh-CN" altLang="en-US"/>
          </a:p>
        </p:txBody>
      </p:sp>
    </p:spTree>
    <p:extLst>
      <p:ext uri="{BB962C8B-B14F-4D97-AF65-F5344CB8AC3E}">
        <p14:creationId xmlns:p14="http://schemas.microsoft.com/office/powerpoint/2010/main" val="39240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55</a:t>
            </a:fld>
            <a:endParaRPr lang="zh-CN" altLang="en-US"/>
          </a:p>
        </p:txBody>
      </p:sp>
    </p:spTree>
    <p:extLst>
      <p:ext uri="{BB962C8B-B14F-4D97-AF65-F5344CB8AC3E}">
        <p14:creationId xmlns:p14="http://schemas.microsoft.com/office/powerpoint/2010/main" val="174357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70</a:t>
            </a:fld>
            <a:endParaRPr lang="zh-CN" altLang="en-US"/>
          </a:p>
        </p:txBody>
      </p:sp>
    </p:spTree>
    <p:extLst>
      <p:ext uri="{BB962C8B-B14F-4D97-AF65-F5344CB8AC3E}">
        <p14:creationId xmlns:p14="http://schemas.microsoft.com/office/powerpoint/2010/main" val="1138444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78</a:t>
            </a:fld>
            <a:endParaRPr lang="zh-CN" altLang="en-US"/>
          </a:p>
        </p:txBody>
      </p:sp>
    </p:spTree>
    <p:extLst>
      <p:ext uri="{BB962C8B-B14F-4D97-AF65-F5344CB8AC3E}">
        <p14:creationId xmlns:p14="http://schemas.microsoft.com/office/powerpoint/2010/main" val="250395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79</a:t>
            </a:fld>
            <a:endParaRPr lang="zh-CN" altLang="en-US"/>
          </a:p>
        </p:txBody>
      </p:sp>
    </p:spTree>
    <p:extLst>
      <p:ext uri="{BB962C8B-B14F-4D97-AF65-F5344CB8AC3E}">
        <p14:creationId xmlns:p14="http://schemas.microsoft.com/office/powerpoint/2010/main" val="2503952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80</a:t>
            </a:fld>
            <a:endParaRPr lang="zh-CN" altLang="en-US"/>
          </a:p>
        </p:txBody>
      </p:sp>
    </p:spTree>
    <p:extLst>
      <p:ext uri="{BB962C8B-B14F-4D97-AF65-F5344CB8AC3E}">
        <p14:creationId xmlns:p14="http://schemas.microsoft.com/office/powerpoint/2010/main" val="2503952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81</a:t>
            </a:fld>
            <a:endParaRPr lang="zh-CN" altLang="en-US"/>
          </a:p>
        </p:txBody>
      </p:sp>
    </p:spTree>
    <p:extLst>
      <p:ext uri="{BB962C8B-B14F-4D97-AF65-F5344CB8AC3E}">
        <p14:creationId xmlns:p14="http://schemas.microsoft.com/office/powerpoint/2010/main" val="2503952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82</a:t>
            </a:fld>
            <a:endParaRPr lang="zh-CN" altLang="en-US"/>
          </a:p>
        </p:txBody>
      </p:sp>
    </p:spTree>
    <p:extLst>
      <p:ext uri="{BB962C8B-B14F-4D97-AF65-F5344CB8AC3E}">
        <p14:creationId xmlns:p14="http://schemas.microsoft.com/office/powerpoint/2010/main" val="2503952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A8C025-852A-4FEA-97D5-0A3B94D44AFC}" type="slidenum">
              <a:rPr lang="zh-CN" altLang="en-US" smtClean="0"/>
              <a:pPr/>
              <a:t>85</a:t>
            </a:fld>
            <a:endParaRPr lang="zh-CN" altLang="en-US"/>
          </a:p>
        </p:txBody>
      </p:sp>
    </p:spTree>
    <p:extLst>
      <p:ext uri="{BB962C8B-B14F-4D97-AF65-F5344CB8AC3E}">
        <p14:creationId xmlns:p14="http://schemas.microsoft.com/office/powerpoint/2010/main" val="250395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4" name="标题 13"/>
          <p:cNvSpPr>
            <a:spLocks noGrp="1"/>
          </p:cNvSpPr>
          <p:nvPr>
            <p:ph type="ctrTitle"/>
          </p:nvPr>
        </p:nvSpPr>
        <p:spPr>
          <a:xfrm>
            <a:off x="1432560" y="359898"/>
            <a:ext cx="7406640" cy="1472184"/>
          </a:xfrm>
        </p:spPr>
        <p:txBody>
          <a:bodyPr anchor="b"/>
          <a:lstStyle>
            <a:lvl1pPr algn="l">
              <a:defRPr/>
            </a:lvl1pPr>
            <a:extLst/>
          </a:lstStyle>
          <a:p>
            <a:r>
              <a:rPr kumimoji="0" lang="zh-CN" altLang="en-US"/>
              <a:t>单击此处编辑母版标题样式</a:t>
            </a:r>
            <a:endParaRPr kumimoji="0" lang="en-US"/>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a:p>
        </p:txBody>
      </p:sp>
      <p:sp>
        <p:nvSpPr>
          <p:cNvPr id="7" name="日期占位符 6"/>
          <p:cNvSpPr>
            <a:spLocks noGrp="1"/>
          </p:cNvSpPr>
          <p:nvPr>
            <p:ph type="dt" sz="half" idx="10"/>
          </p:nvPr>
        </p:nvSpPr>
        <p:spPr/>
        <p:txBody>
          <a:bodyPr/>
          <a:lstStyle/>
          <a:p>
            <a:fld id="{9AD5F158-49BE-4423-8C70-4512C27E4B1E}" type="datetimeFigureOut">
              <a:rPr lang="zh-CN" altLang="en-US" smtClean="0"/>
              <a:pPr/>
              <a:t>2019/12/16</a:t>
            </a:fld>
            <a:endParaRPr lang="zh-CN" altLang="en-US"/>
          </a:p>
        </p:txBody>
      </p:sp>
      <p:sp>
        <p:nvSpPr>
          <p:cNvPr id="20" name="页脚占位符 19"/>
          <p:cNvSpPr>
            <a:spLocks noGrp="1"/>
          </p:cNvSpPr>
          <p:nvPr>
            <p:ph type="ftr" sz="quarter" idx="11"/>
          </p:nvPr>
        </p:nvSpPr>
        <p:spPr/>
        <p:txBody>
          <a:bodyPr/>
          <a:lstStyle/>
          <a:p>
            <a:endParaRPr lang="zh-CN" altLang="en-US"/>
          </a:p>
        </p:txBody>
      </p:sp>
      <p:sp>
        <p:nvSpPr>
          <p:cNvPr id="10" name="灯片编号占位符 9"/>
          <p:cNvSpPr>
            <a:spLocks noGrp="1"/>
          </p:cNvSpPr>
          <p:nvPr>
            <p:ph type="sldNum" sz="quarter" idx="12"/>
          </p:nvPr>
        </p:nvSpPr>
        <p:spPr/>
        <p:txBody>
          <a:bodyPr/>
          <a:lstStyle/>
          <a:p>
            <a:fld id="{C58FB1AC-9CC8-43E9-8965-393D7D68C346}" type="slidenum">
              <a:rPr lang="zh-CN" altLang="en-US" smtClean="0"/>
              <a:pPr/>
              <a:t>‹#›</a:t>
            </a:fld>
            <a:endParaRPr lang="zh-CN" altLang="en-US"/>
          </a:p>
        </p:txBody>
      </p:sp>
      <p:sp>
        <p:nvSpPr>
          <p:cNvPr id="8" name="椭圆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椭圆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9AD5F158-49BE-4423-8C70-4512C27E4B1E}" type="datetimeFigureOut">
              <a:rPr lang="zh-CN" altLang="en-US" smtClean="0"/>
              <a:pPr/>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8FB1AC-9CC8-43E9-8965-393D7D68C34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9"/>
            <a:ext cx="18288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1143000" y="274640"/>
            <a:ext cx="55626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9AD5F158-49BE-4423-8C70-4512C27E4B1E}" type="datetimeFigureOut">
              <a:rPr lang="zh-CN" altLang="en-US" smtClean="0"/>
              <a:pPr/>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8FB1AC-9CC8-43E9-8965-393D7D68C34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9AD5F158-49BE-4423-8C70-4512C27E4B1E}" type="datetimeFigureOut">
              <a:rPr lang="zh-CN" altLang="en-US" smtClean="0"/>
              <a:pPr/>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8FB1AC-9CC8-43E9-8965-393D7D68C34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矩形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9AD5F158-49BE-4423-8C70-4512C27E4B1E}" type="datetimeFigureOut">
              <a:rPr lang="zh-CN" altLang="en-US" smtClean="0"/>
              <a:pPr/>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8FB1AC-9CC8-43E9-8965-393D7D68C346}" type="slidenum">
              <a:rPr lang="zh-CN" altLang="en-US" smtClean="0"/>
              <a:pPr/>
              <a:t>‹#›</a:t>
            </a:fld>
            <a:endParaRPr lang="zh-CN" altLang="en-US"/>
          </a:p>
        </p:txBody>
      </p:sp>
      <p:sp>
        <p:nvSpPr>
          <p:cNvPr id="10" name="矩形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椭圆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椭圆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9AD5F158-49BE-4423-8C70-4512C27E4B1E}" type="datetimeFigureOut">
              <a:rPr lang="zh-CN" altLang="en-US" smtClean="0"/>
              <a:pPr/>
              <a:t>2019/12/16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8FB1AC-9CC8-43E9-8965-393D7D68C34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9AD5F158-49BE-4423-8C70-4512C27E4B1E}" type="datetimeFigureOut">
              <a:rPr lang="zh-CN" altLang="en-US" smtClean="0"/>
              <a:pPr/>
              <a:t>2019/12/16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8FB1AC-9CC8-43E9-8965-393D7D68C34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nchor="ct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9AD5F158-49BE-4423-8C70-4512C27E4B1E}" type="datetimeFigureOut">
              <a:rPr lang="zh-CN" altLang="en-US" smtClean="0"/>
              <a:pPr/>
              <a:t>2019/12/16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8FB1AC-9CC8-43E9-8965-393D7D68C34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矩形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日期占位符 1"/>
          <p:cNvSpPr>
            <a:spLocks noGrp="1"/>
          </p:cNvSpPr>
          <p:nvPr>
            <p:ph type="dt" sz="half" idx="10"/>
          </p:nvPr>
        </p:nvSpPr>
        <p:spPr/>
        <p:txBody>
          <a:bodyPr/>
          <a:lstStyle/>
          <a:p>
            <a:fld id="{9AD5F158-49BE-4423-8C70-4512C27E4B1E}" type="datetimeFigureOut">
              <a:rPr lang="zh-CN" altLang="en-US" smtClean="0"/>
              <a:pPr/>
              <a:t>2019/12/16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8FB1AC-9CC8-43E9-8965-393D7D68C346}" type="slidenum">
              <a:rPr lang="zh-CN" altLang="en-US" smtClean="0"/>
              <a:pPr/>
              <a:t>‹#›</a:t>
            </a:fld>
            <a:endParaRPr lang="zh-CN" altLang="en-US"/>
          </a:p>
        </p:txBody>
      </p:sp>
      <p:sp>
        <p:nvSpPr>
          <p:cNvPr id="6" name="矩形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9AD5F158-49BE-4423-8C70-4512C27E4B1E}" type="datetimeFigureOut">
              <a:rPr lang="zh-CN" altLang="en-US" smtClean="0"/>
              <a:pPr/>
              <a:t>2019/12/16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8FB1AC-9CC8-43E9-8965-393D7D68C34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fld id="{9AD5F158-49BE-4423-8C70-4512C27E4B1E}" type="datetimeFigureOut">
              <a:rPr lang="zh-CN" altLang="en-US" smtClean="0"/>
              <a:pPr/>
              <a:t>2019/12/16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8FB1AC-9CC8-43E9-8965-393D7D68C346}" type="slidenum">
              <a:rPr lang="zh-CN" altLang="en-US" smtClean="0"/>
              <a:pPr/>
              <a:t>‹#›</a:t>
            </a:fld>
            <a:endParaRPr lang="zh-CN" altLang="en-US"/>
          </a:p>
        </p:txBody>
      </p:sp>
      <p:sp>
        <p:nvSpPr>
          <p:cNvPr id="8" name="矩形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图片占位符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zh-CN" altLang="en-US"/>
              <a:t>单击图标添加图片</a:t>
            </a:r>
            <a:endParaRPr kumimoji="0" lang="en-US" dirty="0"/>
          </a:p>
        </p:txBody>
      </p:sp>
      <p:sp>
        <p:nvSpPr>
          <p:cNvPr id="9" name="流程图: 过程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流程图: 过程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文本占位符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饼形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椭圆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同心圆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标题占位符 4"/>
          <p:cNvSpPr>
            <a:spLocks noGrp="1"/>
          </p:cNvSpPr>
          <p:nvPr>
            <p:ph type="title"/>
          </p:nvPr>
        </p:nvSpPr>
        <p:spPr>
          <a:xfrm>
            <a:off x="1435608" y="274638"/>
            <a:ext cx="7498080" cy="1143000"/>
          </a:xfrm>
          <a:prstGeom prst="rect">
            <a:avLst/>
          </a:prstGeom>
        </p:spPr>
        <p:txBody>
          <a:bodyPr anchor="ctr">
            <a:normAutofit/>
          </a:bodyPr>
          <a:lstStyle/>
          <a:p>
            <a:r>
              <a:rPr kumimoji="0" lang="zh-CN" altLang="en-US"/>
              <a:t>单击此处编辑母版标题样式</a:t>
            </a:r>
            <a:endParaRPr kumimoji="0" lang="en-US"/>
          </a:p>
        </p:txBody>
      </p:sp>
      <p:sp>
        <p:nvSpPr>
          <p:cNvPr id="9" name="文本占位符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24" name="日期占位符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9AD5F158-49BE-4423-8C70-4512C27E4B1E}" type="datetimeFigureOut">
              <a:rPr lang="zh-CN" altLang="en-US" smtClean="0"/>
              <a:pPr/>
              <a:t>2019/12/16</a:t>
            </a:fld>
            <a:endParaRPr lang="zh-CN" altLang="en-US"/>
          </a:p>
        </p:txBody>
      </p:sp>
      <p:sp>
        <p:nvSpPr>
          <p:cNvPr id="10" name="页脚占位符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zh-CN" altLang="en-US"/>
          </a:p>
        </p:txBody>
      </p:sp>
      <p:sp>
        <p:nvSpPr>
          <p:cNvPr id="22" name="灯片编号占位符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C58FB1AC-9CC8-43E9-8965-393D7D68C346}" type="slidenum">
              <a:rPr lang="zh-CN" altLang="en-US" smtClean="0"/>
              <a:pPr/>
              <a:t>‹#›</a:t>
            </a:fld>
            <a:endParaRPr lang="zh-CN" altLang="en-US"/>
          </a:p>
        </p:txBody>
      </p:sp>
      <p:sp>
        <p:nvSpPr>
          <p:cNvPr id="15" name="矩形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25.png"/><Relationship Id="rId7" Type="http://schemas.openxmlformats.org/officeDocument/2006/relationships/image" Target="../media/image970.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50.png"/><Relationship Id="rId10" Type="http://schemas.openxmlformats.org/officeDocument/2006/relationships/image" Target="../media/image1000.png"/><Relationship Id="rId4" Type="http://schemas.openxmlformats.org/officeDocument/2006/relationships/image" Target="../media/image940.png"/><Relationship Id="rId9" Type="http://schemas.openxmlformats.org/officeDocument/2006/relationships/image" Target="../media/image990.png"/></Relationships>
</file>

<file path=ppt/slides/_rels/slide113.xml.rels><?xml version="1.0" encoding="UTF-8" standalone="yes"?>
<Relationships xmlns="http://schemas.openxmlformats.org/package/2006/relationships"><Relationship Id="rId8" Type="http://schemas.openxmlformats.org/officeDocument/2006/relationships/image" Target="../media/image1060.pn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9.png"/><Relationship Id="rId7" Type="http://schemas.openxmlformats.org/officeDocument/2006/relationships/image" Target="../media/image1050.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image" Target="../media/image108.png"/><Relationship Id="rId16"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40.png"/><Relationship Id="rId11" Type="http://schemas.openxmlformats.org/officeDocument/2006/relationships/image" Target="../media/image1090.png"/><Relationship Id="rId5" Type="http://schemas.openxmlformats.org/officeDocument/2006/relationships/image" Target="../media/image1030.png"/><Relationship Id="rId15" Type="http://schemas.openxmlformats.org/officeDocument/2006/relationships/image" Target="../media/image113.png"/><Relationship Id="rId10" Type="http://schemas.openxmlformats.org/officeDocument/2006/relationships/image" Target="../media/image1080.png"/><Relationship Id="rId4" Type="http://schemas.openxmlformats.org/officeDocument/2006/relationships/image" Target="../media/image25.png"/><Relationship Id="rId9" Type="http://schemas.openxmlformats.org/officeDocument/2006/relationships/image" Target="../media/image1070.png"/><Relationship Id="rId14" Type="http://schemas.openxmlformats.org/officeDocument/2006/relationships/image" Target="../media/image11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w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69.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3.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3.png"/><Relationship Id="rId7" Type="http://schemas.openxmlformats.org/officeDocument/2006/relationships/image" Target="../media/image38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70.png"/><Relationship Id="rId11" Type="http://schemas.openxmlformats.org/officeDocument/2006/relationships/image" Target="../media/image410.png"/><Relationship Id="rId5" Type="http://schemas.openxmlformats.org/officeDocument/2006/relationships/image" Target="../media/image360.png"/><Relationship Id="rId10"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61.png"/></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3.png"/><Relationship Id="rId7" Type="http://schemas.openxmlformats.org/officeDocument/2006/relationships/image" Target="../media/image460.png"/><Relationship Id="rId12" Type="http://schemas.openxmlformats.org/officeDocument/2006/relationships/image" Target="../media/image48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34.png"/><Relationship Id="rId5" Type="http://schemas.openxmlformats.org/officeDocument/2006/relationships/image" Target="../media/image440.png"/><Relationship Id="rId10" Type="http://schemas.openxmlformats.org/officeDocument/2006/relationships/image" Target="../media/image65.png"/><Relationship Id="rId4" Type="http://schemas.openxmlformats.org/officeDocument/2006/relationships/image" Target="../media/image35.png"/><Relationship Id="rId9" Type="http://schemas.openxmlformats.org/officeDocument/2006/relationships/image" Target="../media/image450.png"/></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81.emf"/></Relationships>
</file>

<file path=ppt/slides/_rels/slide95.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jpg"/><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93.gif"/><Relationship Id="rId11" Type="http://schemas.openxmlformats.org/officeDocument/2006/relationships/image" Target="../media/image98.gif"/><Relationship Id="rId5" Type="http://schemas.openxmlformats.org/officeDocument/2006/relationships/image" Target="../media/image92.jpeg"/><Relationship Id="rId10" Type="http://schemas.openxmlformats.org/officeDocument/2006/relationships/image" Target="../media/image97.jpeg"/><Relationship Id="rId4" Type="http://schemas.openxmlformats.org/officeDocument/2006/relationships/image" Target="../media/image91.png"/><Relationship Id="rId9"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259632" y="188640"/>
            <a:ext cx="7406640" cy="4320480"/>
          </a:xfrm>
        </p:spPr>
        <p:txBody>
          <a:bodyPr>
            <a:noAutofit/>
          </a:bodyPr>
          <a:lstStyle/>
          <a:p>
            <a:r>
              <a:rPr lang="zh-CN" altLang="en-US" sz="2800" dirty="0">
                <a:latin typeface="+mj-ea"/>
              </a:rPr>
              <a:t>内容提要</a:t>
            </a:r>
            <a:br>
              <a:rPr lang="en-US" altLang="zh-CN" sz="2800" dirty="0">
                <a:latin typeface="+mj-ea"/>
              </a:rPr>
            </a:br>
            <a:r>
              <a:rPr lang="en-US" altLang="zh-CN" sz="2800" dirty="0">
                <a:latin typeface="+mj-ea"/>
              </a:rPr>
              <a:t>0. </a:t>
            </a:r>
            <a:r>
              <a:rPr lang="zh-CN" altLang="en-US" sz="2800" dirty="0">
                <a:latin typeface="+mj-ea"/>
              </a:rPr>
              <a:t>密码法</a:t>
            </a:r>
            <a:br>
              <a:rPr lang="en-US" altLang="zh-CN" sz="2800" dirty="0">
                <a:latin typeface="+mj-ea"/>
              </a:rPr>
            </a:br>
            <a:r>
              <a:rPr lang="en-US" altLang="zh-CN" sz="2800" dirty="0">
                <a:latin typeface="+mj-ea"/>
              </a:rPr>
              <a:t>1. </a:t>
            </a:r>
            <a:r>
              <a:rPr lang="zh-CN" altLang="en-US" sz="2800" dirty="0">
                <a:latin typeface="+mj-ea"/>
              </a:rPr>
              <a:t>什么是安全</a:t>
            </a:r>
            <a:br>
              <a:rPr lang="zh-CN" altLang="en-US" sz="2800" dirty="0">
                <a:latin typeface="+mj-ea"/>
              </a:rPr>
            </a:br>
            <a:r>
              <a:rPr lang="en-US" altLang="zh-CN" sz="2800" dirty="0">
                <a:latin typeface="+mj-ea"/>
              </a:rPr>
              <a:t>2.</a:t>
            </a:r>
            <a:r>
              <a:rPr lang="zh-CN" altLang="en-US" sz="2800" dirty="0">
                <a:latin typeface="+mj-ea"/>
              </a:rPr>
              <a:t> 可证明安全性</a:t>
            </a:r>
            <a:br>
              <a:rPr lang="en-US" altLang="zh-CN" sz="2800" dirty="0">
                <a:latin typeface="+mj-ea"/>
              </a:rPr>
            </a:br>
            <a:r>
              <a:rPr lang="en-US" altLang="zh-CN" sz="2800" dirty="0">
                <a:latin typeface="+mj-ea"/>
              </a:rPr>
              <a:t>3. </a:t>
            </a:r>
            <a:r>
              <a:rPr lang="zh-CN" altLang="en-US" sz="2800" dirty="0">
                <a:latin typeface="+mj-ea"/>
              </a:rPr>
              <a:t>基于身份加密</a:t>
            </a:r>
            <a:br>
              <a:rPr lang="en-US" altLang="zh-CN" sz="2800" dirty="0">
                <a:latin typeface="+mj-ea"/>
              </a:rPr>
            </a:br>
            <a:r>
              <a:rPr lang="en-US" altLang="zh-CN" sz="2800" dirty="0">
                <a:latin typeface="+mj-ea"/>
              </a:rPr>
              <a:t>4. </a:t>
            </a:r>
            <a:r>
              <a:rPr lang="zh-CN" altLang="en-US" sz="2800" dirty="0">
                <a:latin typeface="+mj-ea"/>
              </a:rPr>
              <a:t>基于属性加密</a:t>
            </a:r>
            <a:br>
              <a:rPr lang="en-US" altLang="zh-CN" sz="2800" dirty="0">
                <a:latin typeface="+mj-ea"/>
              </a:rPr>
            </a:br>
            <a:r>
              <a:rPr lang="en-US" altLang="zh-CN" sz="2800" dirty="0">
                <a:latin typeface="+mj-ea"/>
              </a:rPr>
              <a:t>5. </a:t>
            </a:r>
            <a:r>
              <a:rPr lang="zh-CN" altLang="en-US" sz="2800" dirty="0">
                <a:latin typeface="+mj-ea"/>
              </a:rPr>
              <a:t>代理重加密</a:t>
            </a:r>
            <a:br>
              <a:rPr lang="zh-CN" altLang="en-US" sz="2800" dirty="0">
                <a:latin typeface="+mj-ea"/>
              </a:rPr>
            </a:br>
            <a:r>
              <a:rPr lang="en-US" altLang="zh-CN" sz="2800" dirty="0">
                <a:latin typeface="+mj-ea"/>
              </a:rPr>
              <a:t>6.</a:t>
            </a:r>
            <a:r>
              <a:rPr lang="zh-CN" altLang="en-US" sz="2800" dirty="0">
                <a:latin typeface="+mj-ea"/>
              </a:rPr>
              <a:t> 函数加密</a:t>
            </a:r>
            <a:br>
              <a:rPr lang="zh-CN" altLang="en-US" sz="2800" dirty="0">
                <a:latin typeface="+mj-ea"/>
              </a:rPr>
            </a:br>
            <a:r>
              <a:rPr lang="en-US" altLang="zh-CN" sz="2800" dirty="0">
                <a:latin typeface="+mj-ea"/>
              </a:rPr>
              <a:t>7.</a:t>
            </a:r>
            <a:r>
              <a:rPr lang="zh-CN" altLang="en-US" sz="2800" dirty="0">
                <a:latin typeface="+mj-ea"/>
              </a:rPr>
              <a:t> 可搜索加密</a:t>
            </a:r>
            <a:br>
              <a:rPr lang="zh-CN" altLang="en-US" sz="2800" dirty="0">
                <a:latin typeface="+mj-ea"/>
              </a:rPr>
            </a:br>
            <a:r>
              <a:rPr lang="en-US" altLang="zh-CN" sz="2800" dirty="0">
                <a:latin typeface="+mj-ea"/>
              </a:rPr>
              <a:t>8.</a:t>
            </a:r>
            <a:r>
              <a:rPr lang="zh-CN" altLang="en-US" sz="2800" dirty="0">
                <a:latin typeface="+mj-ea"/>
              </a:rPr>
              <a:t> 加密云邮件系统</a:t>
            </a:r>
          </a:p>
        </p:txBody>
      </p:sp>
      <p:sp>
        <p:nvSpPr>
          <p:cNvPr id="2" name="TextBox 1"/>
          <p:cNvSpPr txBox="1"/>
          <p:nvPr/>
        </p:nvSpPr>
        <p:spPr>
          <a:xfrm>
            <a:off x="3563888" y="4941168"/>
            <a:ext cx="5256584" cy="1200329"/>
          </a:xfrm>
          <a:prstGeom prst="rect">
            <a:avLst/>
          </a:prstGeom>
          <a:noFill/>
        </p:spPr>
        <p:txBody>
          <a:bodyPr wrap="square" rtlCol="0">
            <a:spAutoFit/>
          </a:bodyPr>
          <a:lstStyle/>
          <a:p>
            <a:r>
              <a:rPr lang="zh-CN" altLang="en-US" dirty="0">
                <a:effectLst>
                  <a:outerShdw blurRad="38100" dist="38100" dir="2700000" algn="tl">
                    <a:srgbClr val="000000">
                      <a:alpha val="43137"/>
                    </a:srgbClr>
                  </a:outerShdw>
                </a:effectLst>
              </a:rPr>
              <a:t>徐鹏  副教授、博导</a:t>
            </a:r>
            <a:endParaRPr lang="en-US" altLang="zh-CN" dirty="0">
              <a:effectLst>
                <a:outerShdw blurRad="38100" dist="38100" dir="2700000" algn="tl">
                  <a:srgbClr val="000000">
                    <a:alpha val="43137"/>
                  </a:srgbClr>
                </a:outerShdw>
              </a:effectLst>
            </a:endParaRPr>
          </a:p>
          <a:p>
            <a:r>
              <a:rPr lang="zh-CN" altLang="en-US" dirty="0">
                <a:solidFill>
                  <a:srgbClr val="FF0000"/>
                </a:solidFill>
                <a:effectLst>
                  <a:outerShdw blurRad="38100" dist="38100" dir="2700000" algn="tl">
                    <a:srgbClr val="000000">
                      <a:alpha val="43137"/>
                    </a:srgbClr>
                  </a:outerShdw>
                </a:effectLst>
              </a:rPr>
              <a:t>邮箱：</a:t>
            </a:r>
            <a:r>
              <a:rPr lang="en-US" altLang="zh-CN" dirty="0">
                <a:solidFill>
                  <a:srgbClr val="FF0000"/>
                </a:solidFill>
                <a:effectLst>
                  <a:outerShdw blurRad="38100" dist="38100" dir="2700000" algn="tl">
                    <a:srgbClr val="000000">
                      <a:alpha val="43137"/>
                    </a:srgbClr>
                  </a:outerShdw>
                </a:effectLst>
              </a:rPr>
              <a:t>xupeng@mail.hust.edu.cn</a:t>
            </a:r>
          </a:p>
          <a:p>
            <a:r>
              <a:rPr lang="zh-CN" altLang="en-US" dirty="0">
                <a:effectLst>
                  <a:outerShdw blurRad="38100" dist="38100" dir="2700000" algn="tl">
                    <a:srgbClr val="000000">
                      <a:alpha val="43137"/>
                    </a:srgbClr>
                  </a:outerShdw>
                </a:effectLst>
              </a:rPr>
              <a:t>研究领域：公钥密码，基于身份密码，格密码，可搜索加密，云数据安全等</a:t>
            </a:r>
          </a:p>
        </p:txBody>
      </p:sp>
    </p:spTree>
    <p:extLst>
      <p:ext uri="{BB962C8B-B14F-4D97-AF65-F5344CB8AC3E}">
        <p14:creationId xmlns:p14="http://schemas.microsoft.com/office/powerpoint/2010/main" val="360735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密码法的核心内容</a:t>
            </a:r>
          </a:p>
        </p:txBody>
      </p:sp>
      <p:sp>
        <p:nvSpPr>
          <p:cNvPr id="3" name="内容占位符 2"/>
          <p:cNvSpPr>
            <a:spLocks noGrp="1"/>
          </p:cNvSpPr>
          <p:nvPr>
            <p:ph idx="1"/>
          </p:nvPr>
        </p:nvSpPr>
        <p:spPr>
          <a:xfrm>
            <a:off x="1043608" y="1484784"/>
            <a:ext cx="7890080" cy="4800600"/>
          </a:xfrm>
        </p:spPr>
        <p:txBody>
          <a:bodyPr>
            <a:normAutofit lnSpcReduction="10000"/>
          </a:bodyPr>
          <a:lstStyle/>
          <a:p>
            <a:r>
              <a:rPr lang="zh-CN" altLang="en-US" dirty="0"/>
              <a:t>明确规定了与密码相关的违法犯罪行为及其后果</a:t>
            </a:r>
            <a:endParaRPr lang="en-US" altLang="zh-CN" dirty="0"/>
          </a:p>
          <a:p>
            <a:pPr lvl="1"/>
            <a:r>
              <a:rPr lang="zh-CN" altLang="en-US" dirty="0"/>
              <a:t>窃取加密的信息、入侵密码保障系统等均需追究法律责任</a:t>
            </a:r>
            <a:endParaRPr lang="en-US" altLang="zh-CN" dirty="0"/>
          </a:p>
          <a:p>
            <a:pPr lvl="1"/>
            <a:r>
              <a:rPr lang="zh-CN" altLang="en-US" dirty="0"/>
              <a:t>未依法依规使用核心密码、普通密码或者商用密码等，应受处分</a:t>
            </a:r>
            <a:endParaRPr lang="en-US" altLang="zh-CN" dirty="0"/>
          </a:p>
          <a:p>
            <a:pPr lvl="1"/>
            <a:r>
              <a:rPr lang="zh-CN" altLang="en-US" dirty="0"/>
              <a:t>明确核心密码、普通密码泄露事件的处置单位</a:t>
            </a:r>
            <a:endParaRPr lang="en-US" altLang="zh-CN" dirty="0"/>
          </a:p>
          <a:p>
            <a:pPr lvl="1"/>
            <a:r>
              <a:rPr lang="zh-CN" altLang="en-US" dirty="0"/>
              <a:t>针对商用密码的研发、检测与使用等市场行为，规定了市场中各主体在违反规定时应付出的代价</a:t>
            </a:r>
            <a:endParaRPr lang="en-US" altLang="zh-CN" dirty="0"/>
          </a:p>
        </p:txBody>
      </p:sp>
    </p:spTree>
    <p:extLst>
      <p:ext uri="{BB962C8B-B14F-4D97-AF65-F5344CB8AC3E}">
        <p14:creationId xmlns:p14="http://schemas.microsoft.com/office/powerpoint/2010/main" val="29477315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4624"/>
            <a:ext cx="7571184" cy="1008112"/>
          </a:xfrm>
        </p:spPr>
        <p:txBody>
          <a:bodyPr/>
          <a:lstStyle/>
          <a:p>
            <a:r>
              <a:rPr lang="en-US" altLang="zh-CN" dirty="0">
                <a:latin typeface="Times New Roman" panose="02020603050405020304" pitchFamily="18" charset="0"/>
                <a:ea typeface="微软雅黑" panose="020B0503020204020204" pitchFamily="34" charset="-122"/>
              </a:rPr>
              <a:t>SSL</a:t>
            </a:r>
            <a:r>
              <a:rPr lang="zh-CN" altLang="en-US" dirty="0">
                <a:latin typeface="Times New Roman" panose="02020603050405020304" pitchFamily="18" charset="0"/>
                <a:ea typeface="微软雅黑" panose="020B0503020204020204" pitchFamily="34" charset="-122"/>
              </a:rPr>
              <a:t>协议存在的问题</a:t>
            </a:r>
          </a:p>
        </p:txBody>
      </p:sp>
      <p:sp>
        <p:nvSpPr>
          <p:cNvPr id="3" name="内容占位符 2"/>
          <p:cNvSpPr>
            <a:spLocks noGrp="1"/>
          </p:cNvSpPr>
          <p:nvPr>
            <p:ph sz="half" idx="1"/>
          </p:nvPr>
        </p:nvSpPr>
        <p:spPr>
          <a:xfrm>
            <a:off x="1043608" y="1124744"/>
            <a:ext cx="4495800" cy="4525963"/>
          </a:xfrm>
        </p:spPr>
        <p:txBody>
          <a:bodyPr/>
          <a:lstStyle/>
          <a:p>
            <a:r>
              <a:rPr lang="zh-CN" altLang="en-US" dirty="0">
                <a:solidFill>
                  <a:srgbClr val="FF0000"/>
                </a:solidFill>
                <a:latin typeface="微软雅黑" panose="020B0503020204020204" pitchFamily="34" charset="-122"/>
                <a:ea typeface="微软雅黑" panose="020B0503020204020204" pitchFamily="34" charset="-122"/>
              </a:rPr>
              <a:t>无法防范恶意邮件服务器</a:t>
            </a:r>
          </a:p>
        </p:txBody>
      </p:sp>
      <p:sp>
        <p:nvSpPr>
          <p:cNvPr id="9" name="内容占位符 8"/>
          <p:cNvSpPr>
            <a:spLocks noGrp="1"/>
          </p:cNvSpPr>
          <p:nvPr>
            <p:ph sz="half" idx="2"/>
          </p:nvPr>
        </p:nvSpPr>
        <p:spPr>
          <a:xfrm>
            <a:off x="5364088" y="1124744"/>
            <a:ext cx="3779912" cy="4525963"/>
          </a:xfrm>
        </p:spPr>
        <p:txBody>
          <a:bodyPr/>
          <a:lstStyle/>
          <a:p>
            <a:r>
              <a:rPr lang="zh-CN" altLang="en-US" dirty="0">
                <a:latin typeface="Times New Roman" panose="02020603050405020304" pitchFamily="18" charset="0"/>
                <a:ea typeface="微软雅黑" panose="020B0503020204020204" pitchFamily="34" charset="-122"/>
              </a:rPr>
              <a:t>事故案例</a:t>
            </a:r>
          </a:p>
          <a:p>
            <a:pPr lvl="1"/>
            <a:r>
              <a:rPr lang="en-US" altLang="zh-CN" dirty="0">
                <a:latin typeface="Times New Roman" panose="02020603050405020304" pitchFamily="18" charset="0"/>
                <a:ea typeface="微软雅黑" panose="020B0503020204020204" pitchFamily="34" charset="-122"/>
              </a:rPr>
              <a:t>2011</a:t>
            </a:r>
            <a:r>
              <a:rPr lang="zh-CN" altLang="en-US" dirty="0">
                <a:latin typeface="Times New Roman" panose="02020603050405020304" pitchFamily="18" charset="0"/>
                <a:ea typeface="微软雅黑" panose="020B0503020204020204" pitchFamily="34" charset="-122"/>
              </a:rPr>
              <a:t>年</a:t>
            </a:r>
            <a:r>
              <a:rPr lang="en-US" altLang="zh-CN" dirty="0">
                <a:latin typeface="Times New Roman" panose="02020603050405020304" pitchFamily="18" charset="0"/>
                <a:ea typeface="微软雅黑" panose="020B0503020204020204" pitchFamily="34" charset="-122"/>
              </a:rPr>
              <a:t>3</a:t>
            </a:r>
            <a:r>
              <a:rPr lang="zh-CN" altLang="en-US" dirty="0">
                <a:latin typeface="Times New Roman" panose="02020603050405020304" pitchFamily="18" charset="0"/>
                <a:ea typeface="微软雅黑" panose="020B0503020204020204" pitchFamily="34" charset="-122"/>
              </a:rPr>
              <a:t>月，</a:t>
            </a:r>
            <a:r>
              <a:rPr lang="en-US" altLang="zh-CN" dirty="0">
                <a:latin typeface="Times New Roman" panose="02020603050405020304" pitchFamily="18" charset="0"/>
                <a:ea typeface="微软雅黑" panose="020B0503020204020204" pitchFamily="34" charset="-122"/>
              </a:rPr>
              <a:t>Gmail</a:t>
            </a:r>
            <a:r>
              <a:rPr lang="zh-CN" altLang="en-US" dirty="0">
                <a:latin typeface="Times New Roman" panose="02020603050405020304" pitchFamily="18" charset="0"/>
                <a:ea typeface="微软雅黑" panose="020B0503020204020204" pitchFamily="34" charset="-122"/>
              </a:rPr>
              <a:t>邮件泄露</a:t>
            </a:r>
          </a:p>
          <a:p>
            <a:pPr lvl="1"/>
            <a:r>
              <a:rPr lang="en-US" altLang="zh-CN" dirty="0">
                <a:latin typeface="Times New Roman" panose="02020603050405020304" pitchFamily="18" charset="0"/>
                <a:ea typeface="微软雅黑" panose="020B0503020204020204" pitchFamily="34" charset="-122"/>
              </a:rPr>
              <a:t>2013</a:t>
            </a:r>
            <a:r>
              <a:rPr lang="zh-CN" altLang="en-US" dirty="0">
                <a:latin typeface="Times New Roman" panose="02020603050405020304" pitchFamily="18" charset="0"/>
                <a:ea typeface="微软雅黑" panose="020B0503020204020204" pitchFamily="34" charset="-122"/>
              </a:rPr>
              <a:t>年</a:t>
            </a:r>
            <a:r>
              <a:rPr lang="en-US" altLang="zh-CN" dirty="0">
                <a:latin typeface="Times New Roman" panose="02020603050405020304" pitchFamily="18" charset="0"/>
                <a:ea typeface="微软雅黑" panose="020B0503020204020204" pitchFamily="34" charset="-122"/>
              </a:rPr>
              <a:t>8</a:t>
            </a:r>
            <a:r>
              <a:rPr lang="zh-CN" altLang="en-US" dirty="0">
                <a:latin typeface="Times New Roman" panose="02020603050405020304" pitchFamily="18" charset="0"/>
                <a:ea typeface="微软雅黑" panose="020B0503020204020204" pitchFamily="34" charset="-122"/>
              </a:rPr>
              <a:t>月，</a:t>
            </a:r>
            <a:r>
              <a:rPr lang="en-US" altLang="zh-CN" dirty="0">
                <a:latin typeface="Times New Roman" panose="02020603050405020304" pitchFamily="18" charset="0"/>
                <a:ea typeface="微软雅黑" panose="020B0503020204020204" pitchFamily="34" charset="-122"/>
              </a:rPr>
              <a:t>Gmail</a:t>
            </a:r>
            <a:r>
              <a:rPr lang="zh-CN" altLang="en-US" dirty="0">
                <a:latin typeface="Times New Roman" panose="02020603050405020304" pitchFamily="18" charset="0"/>
                <a:ea typeface="微软雅黑" panose="020B0503020204020204" pitchFamily="34" charset="-122"/>
              </a:rPr>
              <a:t>承认扫描用户邮件内容，且不尊重用户隐私</a:t>
            </a:r>
          </a:p>
          <a:p>
            <a:r>
              <a:rPr lang="zh-CN" altLang="en-US" dirty="0">
                <a:latin typeface="Times New Roman" panose="02020603050405020304" pitchFamily="18" charset="0"/>
                <a:ea typeface="微软雅黑" panose="020B0503020204020204" pitchFamily="34" charset="-122"/>
              </a:rPr>
              <a:t>为了实现内容推送服务，相当一部分邮件服务提供商在扫描用户邮件</a:t>
            </a:r>
          </a:p>
        </p:txBody>
      </p:sp>
      <p:sp>
        <p:nvSpPr>
          <p:cNvPr id="5" name="AutoShape 8"/>
          <p:cNvSpPr>
            <a:spLocks/>
          </p:cNvSpPr>
          <p:nvPr/>
        </p:nvSpPr>
        <p:spPr bwMode="auto">
          <a:xfrm>
            <a:off x="1169021" y="3348311"/>
            <a:ext cx="914400" cy="2087562"/>
          </a:xfrm>
          <a:prstGeom prst="borderCallout2">
            <a:avLst>
              <a:gd name="adj1" fmla="val 5477"/>
              <a:gd name="adj2" fmla="val 108333"/>
              <a:gd name="adj3" fmla="val 5477"/>
              <a:gd name="adj4" fmla="val 153125"/>
              <a:gd name="adj5" fmla="val -30343"/>
              <a:gd name="adj6" fmla="val 199829"/>
            </a:avLst>
          </a:prstGeom>
          <a:solidFill>
            <a:srgbClr val="CCFFFF"/>
          </a:solidFill>
          <a:ln w="28575">
            <a:solidFill>
              <a:schemeClr val="tx1"/>
            </a:solidFill>
            <a:prstDash val="dash"/>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r>
              <a:rPr lang="zh-CN" altLang="en-US" dirty="0"/>
              <a:t>恶意或被攻击邮件服务器将泄露用户邮件内容</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272" y="2132856"/>
            <a:ext cx="2752725" cy="4038600"/>
          </a:xfrm>
          <a:prstGeom prst="rect">
            <a:avLst/>
          </a:prstGeom>
        </p:spPr>
      </p:pic>
    </p:spTree>
    <p:extLst>
      <p:ext uri="{BB962C8B-B14F-4D97-AF65-F5344CB8AC3E}">
        <p14:creationId xmlns:p14="http://schemas.microsoft.com/office/powerpoint/2010/main" val="12435028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4624"/>
            <a:ext cx="7571184" cy="1008112"/>
          </a:xfrm>
        </p:spPr>
        <p:txBody>
          <a:bodyPr/>
          <a:lstStyle/>
          <a:p>
            <a:r>
              <a:rPr lang="en-US" altLang="zh-CN" dirty="0">
                <a:latin typeface="Times New Roman" panose="02020603050405020304" pitchFamily="18" charset="0"/>
                <a:ea typeface="微软雅黑" panose="020B0503020204020204" pitchFamily="34" charset="-122"/>
              </a:rPr>
              <a:t>PGP</a:t>
            </a:r>
            <a:r>
              <a:rPr lang="zh-CN" altLang="en-US" dirty="0">
                <a:latin typeface="Times New Roman" panose="02020603050405020304" pitchFamily="18" charset="0"/>
                <a:ea typeface="微软雅黑" panose="020B0503020204020204" pitchFamily="34" charset="-122"/>
              </a:rPr>
              <a:t>和</a:t>
            </a:r>
            <a:r>
              <a:rPr lang="en-US" altLang="zh-CN" dirty="0">
                <a:latin typeface="Times New Roman" panose="02020603050405020304" pitchFamily="18" charset="0"/>
                <a:ea typeface="微软雅黑" panose="020B0503020204020204" pitchFamily="34" charset="-122"/>
              </a:rPr>
              <a:t>IBE</a:t>
            </a:r>
            <a:r>
              <a:rPr lang="zh-CN" altLang="en-US" dirty="0">
                <a:latin typeface="Times New Roman" panose="02020603050405020304" pitchFamily="18" charset="0"/>
                <a:ea typeface="微软雅黑" panose="020B0503020204020204" pitchFamily="34" charset="-122"/>
              </a:rPr>
              <a:t>协议存在的问题</a:t>
            </a:r>
          </a:p>
        </p:txBody>
      </p:sp>
      <p:sp>
        <p:nvSpPr>
          <p:cNvPr id="3" name="内容占位符 2"/>
          <p:cNvSpPr>
            <a:spLocks noGrp="1"/>
          </p:cNvSpPr>
          <p:nvPr>
            <p:ph idx="1"/>
          </p:nvPr>
        </p:nvSpPr>
        <p:spPr>
          <a:xfrm>
            <a:off x="1115616" y="1124744"/>
            <a:ext cx="7571184" cy="4525963"/>
          </a:xfrm>
        </p:spPr>
        <p:txBody>
          <a:bodyPr/>
          <a:lstStyle/>
          <a:p>
            <a:r>
              <a:rPr lang="zh-CN" altLang="en-US" dirty="0">
                <a:solidFill>
                  <a:srgbClr val="FF0000"/>
                </a:solidFill>
                <a:latin typeface="微软雅黑" panose="020B0503020204020204" pitchFamily="34" charset="-122"/>
                <a:ea typeface="微软雅黑" panose="020B0503020204020204" pitchFamily="34" charset="-122"/>
              </a:rPr>
              <a:t>用户使用不友好</a:t>
            </a:r>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1410" y="4221088"/>
            <a:ext cx="4320481" cy="233168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2209140"/>
            <a:ext cx="4176464" cy="2555266"/>
          </a:xfrm>
          <a:prstGeom prst="rect">
            <a:avLst/>
          </a:prstGeom>
        </p:spPr>
      </p:pic>
    </p:spTree>
    <p:extLst>
      <p:ext uri="{BB962C8B-B14F-4D97-AF65-F5344CB8AC3E}">
        <p14:creationId xmlns:p14="http://schemas.microsoft.com/office/powerpoint/2010/main" val="11631972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4624"/>
            <a:ext cx="7571184" cy="1008112"/>
          </a:xfrm>
        </p:spPr>
        <p:txBody>
          <a:bodyPr/>
          <a:lstStyle/>
          <a:p>
            <a:r>
              <a:rPr lang="zh-CN" altLang="en-US" dirty="0">
                <a:latin typeface="微软雅黑" panose="020B0503020204020204" pitchFamily="34" charset="-122"/>
                <a:ea typeface="微软雅黑" panose="020B0503020204020204" pitchFamily="34" charset="-122"/>
              </a:rPr>
              <a:t>加密云邮件的群发和群转发</a:t>
            </a:r>
          </a:p>
        </p:txBody>
      </p:sp>
      <p:sp>
        <p:nvSpPr>
          <p:cNvPr id="3" name="内容占位符 2"/>
          <p:cNvSpPr>
            <a:spLocks noGrp="1"/>
          </p:cNvSpPr>
          <p:nvPr>
            <p:ph idx="1"/>
          </p:nvPr>
        </p:nvSpPr>
        <p:spPr>
          <a:xfrm>
            <a:off x="1115616" y="1124744"/>
            <a:ext cx="8028384" cy="1468759"/>
          </a:xfrm>
        </p:spPr>
        <p:txBody>
          <a:bodyPr>
            <a:normAutofit fontScale="77500" lnSpcReduction="20000"/>
          </a:bodyPr>
          <a:lstStyle/>
          <a:p>
            <a:r>
              <a:rPr lang="zh-CN" altLang="en-US" sz="3800" dirty="0">
                <a:latin typeface="Times New Roman" panose="02020603050405020304" pitchFamily="18" charset="0"/>
                <a:ea typeface="微软雅黑" panose="020B0503020204020204" pitchFamily="34" charset="-122"/>
              </a:rPr>
              <a:t>问题来源</a:t>
            </a:r>
            <a:endParaRPr lang="en-US" altLang="zh-CN" sz="3800" dirty="0">
              <a:latin typeface="Times New Roman" panose="02020603050405020304" pitchFamily="18" charset="0"/>
              <a:ea typeface="微软雅黑" panose="020B0503020204020204" pitchFamily="34" charset="-122"/>
            </a:endParaRPr>
          </a:p>
          <a:p>
            <a:pPr lvl="1"/>
            <a:r>
              <a:rPr lang="en-US" altLang="zh-CN" dirty="0">
                <a:latin typeface="Times New Roman" panose="02020603050405020304" pitchFamily="18" charset="0"/>
                <a:ea typeface="微软雅黑" panose="020B0503020204020204" pitchFamily="34" charset="-122"/>
              </a:rPr>
              <a:t>SSL</a:t>
            </a:r>
            <a:r>
              <a:rPr lang="zh-CN" altLang="en-US" dirty="0">
                <a:latin typeface="Times New Roman" panose="02020603050405020304" pitchFamily="18" charset="0"/>
                <a:ea typeface="微软雅黑" panose="020B0503020204020204" pitchFamily="34" charset="-122"/>
              </a:rPr>
              <a:t>的群发和群转发均由云平台以明文方式处理</a:t>
            </a:r>
            <a:endParaRPr lang="en-US" altLang="zh-CN" dirty="0">
              <a:latin typeface="Times New Roman" panose="02020603050405020304" pitchFamily="18" charset="0"/>
              <a:ea typeface="微软雅黑" panose="020B0503020204020204" pitchFamily="34" charset="-122"/>
            </a:endParaRPr>
          </a:p>
          <a:p>
            <a:pPr lvl="1"/>
            <a:r>
              <a:rPr lang="en-US" altLang="zh-CN" dirty="0">
                <a:latin typeface="Times New Roman" panose="02020603050405020304" pitchFamily="18" charset="0"/>
                <a:ea typeface="微软雅黑" panose="020B0503020204020204" pitchFamily="34" charset="-122"/>
              </a:rPr>
              <a:t>PGP</a:t>
            </a:r>
            <a:r>
              <a:rPr lang="zh-CN" altLang="en-US" dirty="0">
                <a:latin typeface="Times New Roman" panose="02020603050405020304" pitchFamily="18" charset="0"/>
                <a:ea typeface="微软雅黑" panose="020B0503020204020204" pitchFamily="34" charset="-122"/>
              </a:rPr>
              <a:t>和</a:t>
            </a:r>
            <a:r>
              <a:rPr lang="en-US" altLang="zh-CN" dirty="0">
                <a:latin typeface="Times New Roman" panose="02020603050405020304" pitchFamily="18" charset="0"/>
                <a:ea typeface="微软雅黑" panose="020B0503020204020204" pitchFamily="34" charset="-122"/>
              </a:rPr>
              <a:t>IBE</a:t>
            </a:r>
            <a:r>
              <a:rPr lang="zh-CN" altLang="en-US" dirty="0">
                <a:latin typeface="Times New Roman" panose="02020603050405020304" pitchFamily="18" charset="0"/>
                <a:ea typeface="微软雅黑" panose="020B0503020204020204" pitchFamily="34" charset="-122"/>
              </a:rPr>
              <a:t>不支持加密邮件的群发，更严重的是不支持群转发</a:t>
            </a:r>
            <a:endParaRPr lang="en-US" altLang="zh-CN" dirty="0">
              <a:latin typeface="Times New Roman" panose="02020603050405020304" pitchFamily="18" charset="0"/>
              <a:ea typeface="微软雅黑" panose="020B0503020204020204" pitchFamily="34" charset="-122"/>
            </a:endParaRPr>
          </a:p>
        </p:txBody>
      </p:sp>
      <p:pic>
        <p:nvPicPr>
          <p:cNvPr id="5" name="图片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72245" y="2780928"/>
            <a:ext cx="6257925" cy="3557017"/>
          </a:xfrm>
          <a:prstGeom prst="rect">
            <a:avLst/>
          </a:prstGeom>
        </p:spPr>
      </p:pic>
    </p:spTree>
    <p:extLst>
      <p:ext uri="{BB962C8B-B14F-4D97-AF65-F5344CB8AC3E}">
        <p14:creationId xmlns:p14="http://schemas.microsoft.com/office/powerpoint/2010/main" val="223422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39762"/>
            <a:ext cx="7643192" cy="1012974"/>
          </a:xfrm>
        </p:spPr>
        <p:txBody>
          <a:bodyPr/>
          <a:lstStyle/>
          <a:p>
            <a:r>
              <a:rPr lang="zh-CN" altLang="en-US" dirty="0">
                <a:latin typeface="微软雅黑" panose="020B0503020204020204" pitchFamily="34" charset="-122"/>
                <a:ea typeface="微软雅黑" panose="020B0503020204020204" pitchFamily="34" charset="-122"/>
              </a:rPr>
              <a:t>加密云邮件的群发和群转发</a:t>
            </a:r>
          </a:p>
        </p:txBody>
      </p:sp>
      <p:sp>
        <p:nvSpPr>
          <p:cNvPr id="3" name="内容占位符 2"/>
          <p:cNvSpPr>
            <a:spLocks noGrp="1"/>
          </p:cNvSpPr>
          <p:nvPr>
            <p:ph idx="1"/>
          </p:nvPr>
        </p:nvSpPr>
        <p:spPr>
          <a:xfrm>
            <a:off x="1115616" y="1096144"/>
            <a:ext cx="8028384" cy="5761856"/>
          </a:xfrm>
        </p:spPr>
        <p:txBody>
          <a:bodyPr>
            <a:normAutofit fontScale="55000" lnSpcReduction="20000"/>
          </a:bodyPr>
          <a:lstStyle/>
          <a:p>
            <a:r>
              <a:rPr lang="en-US" altLang="en-US" dirty="0">
                <a:latin typeface="微软雅黑" panose="020B0503020204020204" pitchFamily="34" charset="-122"/>
                <a:ea typeface="微软雅黑" panose="020B0503020204020204" pitchFamily="34" charset="-122"/>
              </a:rPr>
              <a:t>核心思路</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设计多功能的代理重加密，即细粒度的、基于身份的和广播的代理重加密算法</a:t>
            </a:r>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已有成果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a:ea typeface="微软雅黑"/>
                <a:cs typeface="微软雅黑"/>
              </a:rPr>
              <a:t>论文：</a:t>
            </a:r>
            <a:r>
              <a:rPr lang="en-US" altLang="zh-CN" dirty="0">
                <a:latin typeface="微软雅黑"/>
                <a:ea typeface="微软雅黑"/>
                <a:cs typeface="微软雅黑"/>
              </a:rPr>
              <a:t>Conditional Identity-Based Broadcast Proxy Re-Encryption and Its Application to</a:t>
            </a:r>
            <a:r>
              <a:rPr lang="zh-CN" altLang="en-US" dirty="0">
                <a:latin typeface="微软雅黑"/>
                <a:ea typeface="微软雅黑"/>
                <a:cs typeface="微软雅黑"/>
              </a:rPr>
              <a:t> </a:t>
            </a:r>
            <a:r>
              <a:rPr lang="en-US" altLang="zh-CN" dirty="0">
                <a:latin typeface="微软雅黑"/>
                <a:ea typeface="微软雅黑"/>
                <a:cs typeface="微软雅黑"/>
              </a:rPr>
              <a:t>Cloud Email. IEEE Transactions on Computers (</a:t>
            </a:r>
            <a:r>
              <a:rPr lang="en-US" altLang="zh-CN" sz="2400" dirty="0">
                <a:latin typeface="微软雅黑"/>
                <a:ea typeface="微软雅黑"/>
                <a:cs typeface="微软雅黑"/>
              </a:rPr>
              <a:t>Accepted)</a:t>
            </a:r>
            <a:endParaRPr lang="en-US" altLang="zh-CN" dirty="0">
              <a:latin typeface="微软雅黑"/>
              <a:ea typeface="微软雅黑"/>
              <a:cs typeface="微软雅黑"/>
            </a:endParaRPr>
          </a:p>
          <a:p>
            <a:pPr lvl="1"/>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专利：一种提高外包加密数据共享功能的代理重加密方法（已获专利申请号）</a:t>
            </a:r>
          </a:p>
        </p:txBody>
      </p:sp>
      <p:pic>
        <p:nvPicPr>
          <p:cNvPr id="7" name="图片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71800" y="1916832"/>
            <a:ext cx="4829429" cy="3168352"/>
          </a:xfrm>
          <a:prstGeom prst="rect">
            <a:avLst/>
          </a:prstGeom>
        </p:spPr>
      </p:pic>
    </p:spTree>
    <p:extLst>
      <p:ext uri="{BB962C8B-B14F-4D97-AF65-F5344CB8AC3E}">
        <p14:creationId xmlns:p14="http://schemas.microsoft.com/office/powerpoint/2010/main" val="33067382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274638"/>
            <a:ext cx="7818072" cy="1143000"/>
          </a:xfrm>
        </p:spPr>
        <p:txBody>
          <a:bodyPr/>
          <a:lstStyle/>
          <a:p>
            <a:r>
              <a:rPr lang="en-US" altLang="zh-CN" dirty="0"/>
              <a:t>CIBPRE</a:t>
            </a:r>
            <a:r>
              <a:rPr lang="zh-CN" altLang="en-US" dirty="0"/>
              <a:t>的提出</a:t>
            </a:r>
          </a:p>
        </p:txBody>
      </p:sp>
      <p:sp>
        <p:nvSpPr>
          <p:cNvPr id="3" name="内容占位符 2"/>
          <p:cNvSpPr>
            <a:spLocks noGrp="1"/>
          </p:cNvSpPr>
          <p:nvPr>
            <p:ph idx="1"/>
          </p:nvPr>
        </p:nvSpPr>
        <p:spPr>
          <a:xfrm>
            <a:off x="1187624" y="1447800"/>
            <a:ext cx="7746064" cy="5149552"/>
          </a:xfrm>
        </p:spPr>
        <p:txBody>
          <a:bodyPr>
            <a:normAutofit fontScale="92500" lnSpcReduction="10000"/>
          </a:bodyPr>
          <a:lstStyle/>
          <a:p>
            <a:r>
              <a:rPr lang="zh-CN" altLang="en-US" dirty="0"/>
              <a:t>常规</a:t>
            </a:r>
            <a:r>
              <a:rPr lang="en-US" altLang="zh-CN" dirty="0"/>
              <a:t>PRE</a:t>
            </a:r>
            <a:r>
              <a:rPr lang="zh-CN" altLang="en-US" dirty="0"/>
              <a:t>方案</a:t>
            </a:r>
            <a:endParaRPr lang="en-US" altLang="zh-CN" dirty="0"/>
          </a:p>
          <a:p>
            <a:pPr lvl="1"/>
            <a:r>
              <a:rPr lang="zh-CN" altLang="en-US" dirty="0"/>
              <a:t>代理方重加密</a:t>
            </a:r>
            <a:r>
              <a:rPr lang="zh-CN" altLang="zh-CN" dirty="0"/>
              <a:t>次数与接收者人数成正比，消耗</a:t>
            </a:r>
            <a:r>
              <a:rPr lang="zh-CN" altLang="en-US" dirty="0"/>
              <a:t>较多</a:t>
            </a:r>
            <a:r>
              <a:rPr lang="zh-CN" altLang="zh-CN" dirty="0"/>
              <a:t>的网络资源</a:t>
            </a:r>
            <a:endParaRPr lang="en-US" altLang="zh-CN" dirty="0"/>
          </a:p>
          <a:p>
            <a:pPr lvl="1"/>
            <a:r>
              <a:rPr lang="zh-CN" altLang="zh-CN" dirty="0"/>
              <a:t>发送者不能对云端的</a:t>
            </a:r>
            <a:r>
              <a:rPr lang="zh-CN" altLang="en-US" dirty="0"/>
              <a:t>重加密对象</a:t>
            </a:r>
            <a:r>
              <a:rPr lang="zh-CN" altLang="zh-CN" dirty="0"/>
              <a:t>做细粒度控制，</a:t>
            </a:r>
            <a:r>
              <a:rPr lang="zh-CN" altLang="en-US" dirty="0"/>
              <a:t>换句话说，</a:t>
            </a:r>
            <a:r>
              <a:rPr lang="zh-CN" altLang="zh-CN" dirty="0"/>
              <a:t>无法</a:t>
            </a:r>
            <a:r>
              <a:rPr lang="zh-CN" altLang="en-US" dirty="0"/>
              <a:t>控制</a:t>
            </a:r>
            <a:r>
              <a:rPr lang="zh-CN" altLang="zh-CN" dirty="0"/>
              <a:t>云端对密文的重加密范围</a:t>
            </a:r>
            <a:endParaRPr lang="en-US" altLang="zh-CN" dirty="0"/>
          </a:p>
          <a:p>
            <a:r>
              <a:rPr lang="en-US" altLang="zh-CN" dirty="0"/>
              <a:t>2015</a:t>
            </a:r>
            <a:r>
              <a:rPr lang="zh-CN" altLang="en-US" dirty="0"/>
              <a:t>年，徐鹏等人提出</a:t>
            </a:r>
            <a:r>
              <a:rPr lang="zh-CN" altLang="zh-CN" dirty="0"/>
              <a:t>带条件的基于身份广播代理重加密方案</a:t>
            </a:r>
            <a:r>
              <a:rPr lang="en-US" altLang="zh-CN" dirty="0"/>
              <a:t>CIBPRE</a:t>
            </a:r>
          </a:p>
          <a:p>
            <a:pPr lvl="1"/>
            <a:r>
              <a:rPr lang="zh-CN" altLang="zh-CN" dirty="0"/>
              <a:t>实现用户细粒度控制远程密文数据</a:t>
            </a:r>
            <a:r>
              <a:rPr lang="zh-CN" altLang="en-US" dirty="0"/>
              <a:t>的</a:t>
            </a:r>
            <a:r>
              <a:rPr lang="zh-CN" altLang="zh-CN" dirty="0"/>
              <a:t>代理重加密过程，加强用户对自己密文数据的控制</a:t>
            </a:r>
            <a:r>
              <a:rPr lang="zh-CN" altLang="en-US" dirty="0"/>
              <a:t>能力</a:t>
            </a:r>
            <a:endParaRPr lang="en-US" altLang="zh-CN" dirty="0"/>
          </a:p>
          <a:p>
            <a:pPr lvl="1"/>
            <a:r>
              <a:rPr lang="zh-CN" altLang="en-US" dirty="0"/>
              <a:t>实现群加密，</a:t>
            </a:r>
            <a:r>
              <a:rPr lang="zh-CN" altLang="zh-CN" dirty="0"/>
              <a:t>为一组接收者生成一条初始密文或重加密密文，减少系统</a:t>
            </a:r>
            <a:r>
              <a:rPr lang="zh-CN" altLang="en-US" dirty="0"/>
              <a:t>通信开销</a:t>
            </a:r>
            <a:endParaRPr lang="en-US" altLang="zh-CN" dirty="0"/>
          </a:p>
          <a:p>
            <a:pPr lvl="1"/>
            <a:r>
              <a:rPr lang="zh-CN" altLang="en-US" dirty="0"/>
              <a:t>实现身份信息做公钥，避免</a:t>
            </a:r>
            <a:r>
              <a:rPr lang="en-US" altLang="zh-CN" dirty="0"/>
              <a:t>PKI</a:t>
            </a:r>
            <a:r>
              <a:rPr lang="zh-CN" altLang="en-US" dirty="0"/>
              <a:t>的使用</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40963570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CIBPRE</a:t>
            </a:r>
            <a:r>
              <a:rPr lang="zh-CN" altLang="en-US" dirty="0"/>
              <a:t>的定义</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435608" y="1475184"/>
                <a:ext cx="7498080" cy="5410200"/>
              </a:xfrm>
            </p:spPr>
            <p:txBody>
              <a:bodyPr>
                <a:normAutofit fontScale="47500" lnSpcReduction="20000"/>
              </a:bodyPr>
              <a:lstStyle/>
              <a:p>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a:rPr>
                          <m:t>Setup</m:t>
                        </m:r>
                      </m:e>
                      <m:sub>
                        <m:r>
                          <m:rPr>
                            <m:sty m:val="p"/>
                          </m:rPr>
                          <a:rPr lang="en-US" altLang="zh-CN">
                            <a:latin typeface="Cambria Math"/>
                          </a:rPr>
                          <m:t>PRE</m:t>
                        </m:r>
                      </m:sub>
                    </m:sSub>
                  </m:oMath>
                </a14:m>
                <a:r>
                  <a:rPr lang="zh-CN" altLang="en-US" dirty="0"/>
                  <a:t>算法</a:t>
                </a:r>
                <a:r>
                  <a:rPr lang="en-US" altLang="zh-CN" dirty="0"/>
                  <a:t>:</a:t>
                </a:r>
              </a:p>
              <a:p>
                <a:pPr lvl="1"/>
                <a:r>
                  <a:rPr lang="zh-CN" altLang="en-US" dirty="0"/>
                  <a:t>输入：</a:t>
                </a:r>
                <a:r>
                  <a:rPr lang="zh-CN" altLang="zh-CN" dirty="0"/>
                  <a:t>安全参数</a:t>
                </a:r>
                <a:endParaRPr lang="en-US" altLang="zh-CN" dirty="0"/>
              </a:p>
              <a:p>
                <a:pPr lvl="1"/>
                <a:r>
                  <a:rPr lang="zh-CN" altLang="en-US" dirty="0"/>
                  <a:t>输出：</a:t>
                </a:r>
                <a:r>
                  <a:rPr lang="zh-CN" altLang="zh-CN" dirty="0"/>
                  <a:t>主公</a:t>
                </a:r>
                <a:r>
                  <a:rPr lang="zh-CN" altLang="en-US" dirty="0"/>
                  <a:t>开</a:t>
                </a:r>
                <a:r>
                  <a:rPr lang="zh-CN" altLang="zh-CN" dirty="0"/>
                  <a:t>参数和主秘密参数</a:t>
                </a:r>
                <a:endParaRPr lang="en-US" altLang="zh-CN" dirty="0"/>
              </a:p>
              <a:p>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a:rPr>
                          <m:t>Extract</m:t>
                        </m:r>
                      </m:e>
                      <m:sub>
                        <m:r>
                          <m:rPr>
                            <m:sty m:val="p"/>
                          </m:rPr>
                          <a:rPr lang="en-US" altLang="zh-CN">
                            <a:latin typeface="Cambria Math"/>
                          </a:rPr>
                          <m:t>PRE</m:t>
                        </m:r>
                      </m:sub>
                    </m:sSub>
                  </m:oMath>
                </a14:m>
                <a:r>
                  <a:rPr lang="zh-CN" altLang="en-US" dirty="0"/>
                  <a:t>算法</a:t>
                </a:r>
                <a:r>
                  <a:rPr lang="en-US" altLang="zh-CN" dirty="0"/>
                  <a:t>:</a:t>
                </a:r>
              </a:p>
              <a:p>
                <a:pPr lvl="1"/>
                <a:r>
                  <a:rPr lang="zh-CN" altLang="en-US" dirty="0"/>
                  <a:t>输入：</a:t>
                </a:r>
                <a:r>
                  <a:rPr lang="zh-CN" altLang="zh-CN" dirty="0"/>
                  <a:t>主秘密参数和用户的身份</a:t>
                </a:r>
                <a:endParaRPr lang="en-US" altLang="zh-CN" dirty="0"/>
              </a:p>
              <a:p>
                <a:pPr lvl="1"/>
                <a:r>
                  <a:rPr lang="zh-CN" altLang="en-US" dirty="0"/>
                  <a:t>输出：</a:t>
                </a:r>
                <a:r>
                  <a:rPr lang="zh-CN" altLang="zh-CN" dirty="0"/>
                  <a:t>私钥</a:t>
                </a:r>
                <a:endParaRPr lang="en-US" altLang="zh-CN" dirty="0"/>
              </a:p>
              <a:p>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a:rPr>
                          <m:t>Enc</m:t>
                        </m:r>
                      </m:e>
                      <m:sub>
                        <m:r>
                          <m:rPr>
                            <m:sty m:val="p"/>
                          </m:rPr>
                          <a:rPr lang="en-US" altLang="zh-CN">
                            <a:latin typeface="Cambria Math"/>
                          </a:rPr>
                          <m:t>PRE</m:t>
                        </m:r>
                      </m:sub>
                    </m:sSub>
                  </m:oMath>
                </a14:m>
                <a:r>
                  <a:rPr lang="zh-CN" altLang="en-US" dirty="0"/>
                  <a:t>算法</a:t>
                </a:r>
                <a:r>
                  <a:rPr lang="en-US" altLang="zh-CN" dirty="0"/>
                  <a:t>:</a:t>
                </a:r>
              </a:p>
              <a:p>
                <a:pPr lvl="1"/>
                <a:r>
                  <a:rPr lang="zh-CN" altLang="en-US" dirty="0"/>
                  <a:t>输入：</a:t>
                </a:r>
                <a:r>
                  <a:rPr lang="zh-CN" altLang="zh-CN" dirty="0"/>
                  <a:t>主公</a:t>
                </a:r>
                <a:r>
                  <a:rPr lang="zh-CN" altLang="en-US" dirty="0"/>
                  <a:t>开</a:t>
                </a:r>
                <a:r>
                  <a:rPr lang="zh-CN" altLang="zh-CN" dirty="0"/>
                  <a:t>参数</a:t>
                </a:r>
                <a:r>
                  <a:rPr lang="zh-CN" altLang="en-US" dirty="0"/>
                  <a:t>，接收者</a:t>
                </a:r>
                <a:r>
                  <a:rPr lang="zh-CN" altLang="zh-CN" dirty="0"/>
                  <a:t>集合</a:t>
                </a:r>
                <a:r>
                  <a:rPr lang="zh-CN" altLang="en-US" dirty="0"/>
                  <a:t>，</a:t>
                </a:r>
                <a:r>
                  <a:rPr lang="zh-CN" altLang="zh-CN" dirty="0"/>
                  <a:t>明文</a:t>
                </a:r>
                <a:r>
                  <a:rPr lang="zh-CN" altLang="en-US" dirty="0"/>
                  <a:t>及其共享</a:t>
                </a:r>
                <a:r>
                  <a:rPr lang="zh-CN" altLang="zh-CN" dirty="0"/>
                  <a:t>条件</a:t>
                </a:r>
                <a:endParaRPr lang="en-US" altLang="zh-CN" dirty="0"/>
              </a:p>
              <a:p>
                <a:pPr lvl="1"/>
                <a:r>
                  <a:rPr lang="zh-CN" altLang="en-US" dirty="0"/>
                  <a:t>输出：</a:t>
                </a:r>
                <a:r>
                  <a:rPr lang="zh-CN" altLang="zh-CN" dirty="0"/>
                  <a:t>初始密文</a:t>
                </a:r>
                <a:endParaRPr lang="en-US" altLang="zh-CN" dirty="0"/>
              </a:p>
              <a:p>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a:rPr>
                          <m:t>Dec</m:t>
                        </m:r>
                        <m:r>
                          <a:rPr lang="en-US" altLang="zh-CN" i="1">
                            <a:latin typeface="Cambria Math" panose="02040503050406030204" pitchFamily="18" charset="0"/>
                          </a:rPr>
                          <m:t>−</m:t>
                        </m:r>
                        <m:r>
                          <a:rPr lang="en-US" altLang="zh-CN">
                            <a:latin typeface="Cambria Math"/>
                          </a:rPr>
                          <m:t>1</m:t>
                        </m:r>
                      </m:e>
                      <m:sub>
                        <m:r>
                          <m:rPr>
                            <m:sty m:val="p"/>
                          </m:rPr>
                          <a:rPr lang="en-US" altLang="zh-CN">
                            <a:latin typeface="Cambria Math"/>
                          </a:rPr>
                          <m:t>PRE</m:t>
                        </m:r>
                      </m:sub>
                    </m:sSub>
                  </m:oMath>
                </a14:m>
                <a:r>
                  <a:rPr lang="zh-CN" altLang="en-US" dirty="0"/>
                  <a:t>算法</a:t>
                </a:r>
                <a:r>
                  <a:rPr lang="en-US" altLang="zh-CN" dirty="0"/>
                  <a:t>:</a:t>
                </a:r>
              </a:p>
              <a:p>
                <a:pPr lvl="1"/>
                <a:r>
                  <a:rPr lang="zh-CN" altLang="en-US" dirty="0"/>
                  <a:t>输入：</a:t>
                </a:r>
                <a:r>
                  <a:rPr lang="zh-CN" altLang="zh-CN" dirty="0"/>
                  <a:t>主公</a:t>
                </a:r>
                <a:r>
                  <a:rPr lang="zh-CN" altLang="en-US" dirty="0"/>
                  <a:t>开</a:t>
                </a:r>
                <a:r>
                  <a:rPr lang="zh-CN" altLang="zh-CN" dirty="0"/>
                  <a:t>参数</a:t>
                </a:r>
                <a:r>
                  <a:rPr lang="zh-CN" altLang="en-US" dirty="0"/>
                  <a:t>，</a:t>
                </a:r>
                <a:r>
                  <a:rPr lang="zh-CN" altLang="zh-CN" dirty="0"/>
                  <a:t>用户的身份</a:t>
                </a:r>
                <a:r>
                  <a:rPr lang="zh-CN" altLang="en-US" dirty="0"/>
                  <a:t>和</a:t>
                </a:r>
                <a:r>
                  <a:rPr lang="zh-CN" altLang="zh-CN" dirty="0"/>
                  <a:t>私钥</a:t>
                </a:r>
                <a:r>
                  <a:rPr lang="zh-CN" altLang="en-US" dirty="0"/>
                  <a:t>，</a:t>
                </a:r>
                <a:r>
                  <a:rPr lang="zh-CN" altLang="zh-CN" dirty="0"/>
                  <a:t>初始</a:t>
                </a:r>
                <a:r>
                  <a:rPr lang="zh-CN" altLang="en-US" dirty="0"/>
                  <a:t>密文</a:t>
                </a:r>
                <a:r>
                  <a:rPr lang="zh-CN" altLang="zh-CN" dirty="0"/>
                  <a:t>和</a:t>
                </a:r>
                <a:r>
                  <a:rPr lang="zh-CN" altLang="en-US" dirty="0"/>
                  <a:t>接收者</a:t>
                </a:r>
                <a:r>
                  <a:rPr lang="zh-CN" altLang="zh-CN" dirty="0"/>
                  <a:t>集合</a:t>
                </a:r>
                <a:endParaRPr lang="en-US" altLang="zh-CN" dirty="0"/>
              </a:p>
              <a:p>
                <a:pPr lvl="1"/>
                <a:r>
                  <a:rPr lang="en-US" altLang="zh-CN" dirty="0"/>
                  <a:t>S</a:t>
                </a:r>
                <a:r>
                  <a:rPr lang="zh-CN" altLang="en-US" dirty="0"/>
                  <a:t>输出：明文</a:t>
                </a:r>
                <a:endParaRPr lang="en-US" altLang="zh-CN" dirty="0"/>
              </a:p>
              <a:p>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a:rPr>
                          <m:t>RK</m:t>
                        </m:r>
                      </m:e>
                      <m:sub>
                        <m:r>
                          <m:rPr>
                            <m:sty m:val="p"/>
                          </m:rPr>
                          <a:rPr lang="en-US" altLang="zh-CN">
                            <a:latin typeface="Cambria Math"/>
                          </a:rPr>
                          <m:t>PRE</m:t>
                        </m:r>
                      </m:sub>
                    </m:sSub>
                  </m:oMath>
                </a14:m>
                <a:r>
                  <a:rPr lang="zh-CN" altLang="en-US" dirty="0"/>
                  <a:t>算法</a:t>
                </a:r>
                <a:r>
                  <a:rPr lang="en-US" altLang="zh-CN" dirty="0"/>
                  <a:t>:</a:t>
                </a:r>
              </a:p>
              <a:p>
                <a:pPr lvl="1"/>
                <a:r>
                  <a:rPr lang="zh-CN" altLang="en-US" dirty="0"/>
                  <a:t>输入：</a:t>
                </a:r>
                <a:r>
                  <a:rPr lang="zh-CN" altLang="zh-CN" dirty="0"/>
                  <a:t>主公</a:t>
                </a:r>
                <a:r>
                  <a:rPr lang="zh-CN" altLang="en-US" dirty="0"/>
                  <a:t>开</a:t>
                </a:r>
                <a:r>
                  <a:rPr lang="zh-CN" altLang="zh-CN" dirty="0"/>
                  <a:t>参数</a:t>
                </a:r>
                <a:r>
                  <a:rPr lang="zh-CN" altLang="en-US" dirty="0"/>
                  <a:t>，</a:t>
                </a:r>
                <a:r>
                  <a:rPr lang="zh-CN" altLang="zh-CN" dirty="0"/>
                  <a:t>用户的身份</a:t>
                </a:r>
                <a:r>
                  <a:rPr lang="zh-CN" altLang="en-US" dirty="0"/>
                  <a:t>，</a:t>
                </a:r>
                <a:r>
                  <a:rPr lang="zh-CN" altLang="zh-CN" dirty="0"/>
                  <a:t>私钥</a:t>
                </a:r>
                <a:r>
                  <a:rPr lang="zh-CN" altLang="en-US" dirty="0"/>
                  <a:t>，新接收者</a:t>
                </a:r>
                <a:r>
                  <a:rPr lang="zh-CN" altLang="zh-CN" dirty="0"/>
                  <a:t>集合</a:t>
                </a:r>
                <a:r>
                  <a:rPr lang="zh-CN" altLang="en-US" dirty="0"/>
                  <a:t>和</a:t>
                </a:r>
                <a:r>
                  <a:rPr lang="zh-CN" altLang="zh-CN" dirty="0"/>
                  <a:t>一个</a:t>
                </a:r>
                <a:r>
                  <a:rPr lang="zh-CN" altLang="en-US" dirty="0"/>
                  <a:t>转发</a:t>
                </a:r>
                <a:r>
                  <a:rPr lang="zh-CN" altLang="zh-CN" dirty="0"/>
                  <a:t>条件</a:t>
                </a:r>
                <a:endParaRPr lang="en-US" altLang="zh-CN" dirty="0"/>
              </a:p>
              <a:p>
                <a:pPr lvl="1"/>
                <a:r>
                  <a:rPr lang="zh-CN" altLang="en-US" dirty="0"/>
                  <a:t>输出：</a:t>
                </a:r>
                <a:r>
                  <a:rPr lang="zh-CN" altLang="zh-CN" dirty="0"/>
                  <a:t>重加密密钥</a:t>
                </a:r>
                <a:endParaRPr lang="en-US" altLang="zh-CN" dirty="0"/>
              </a:p>
              <a:p>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a:rPr>
                          <m:t>ReEnc</m:t>
                        </m:r>
                      </m:e>
                      <m:sub>
                        <m:r>
                          <m:rPr>
                            <m:sty m:val="p"/>
                          </m:rPr>
                          <a:rPr lang="en-US" altLang="zh-CN">
                            <a:latin typeface="Cambria Math"/>
                          </a:rPr>
                          <m:t>PRE</m:t>
                        </m:r>
                      </m:sub>
                    </m:sSub>
                  </m:oMath>
                </a14:m>
                <a:r>
                  <a:rPr lang="zh-CN" altLang="en-US" dirty="0"/>
                  <a:t>算法</a:t>
                </a:r>
                <a:r>
                  <a:rPr lang="en-US" altLang="zh-CN" dirty="0"/>
                  <a:t>:</a:t>
                </a:r>
              </a:p>
              <a:p>
                <a:pPr lvl="1"/>
                <a:r>
                  <a:rPr lang="zh-CN" altLang="en-US" dirty="0"/>
                  <a:t>输入：</a:t>
                </a:r>
                <a:r>
                  <a:rPr lang="zh-CN" altLang="zh-CN" dirty="0"/>
                  <a:t>主公</a:t>
                </a:r>
                <a:r>
                  <a:rPr lang="zh-CN" altLang="en-US" dirty="0"/>
                  <a:t>开</a:t>
                </a:r>
                <a:r>
                  <a:rPr lang="zh-CN" altLang="zh-CN" dirty="0"/>
                  <a:t>参数</a:t>
                </a:r>
                <a:r>
                  <a:rPr lang="zh-CN" altLang="en-US" dirty="0"/>
                  <a:t>，</a:t>
                </a:r>
                <a:r>
                  <a:rPr lang="zh-CN" altLang="zh-CN" dirty="0"/>
                  <a:t>重加密密钥</a:t>
                </a:r>
                <a:r>
                  <a:rPr lang="zh-CN" altLang="en-US" dirty="0"/>
                  <a:t>，</a:t>
                </a:r>
                <a:r>
                  <a:rPr lang="zh-CN" altLang="zh-CN" dirty="0"/>
                  <a:t>初始密文</a:t>
                </a:r>
                <a:r>
                  <a:rPr lang="zh-CN" altLang="en-US" dirty="0"/>
                  <a:t>和原始接收者</a:t>
                </a:r>
                <a:r>
                  <a:rPr lang="zh-CN" altLang="zh-CN" dirty="0"/>
                  <a:t>集合</a:t>
                </a:r>
                <a:endParaRPr lang="en-US" altLang="zh-CN" dirty="0"/>
              </a:p>
              <a:p>
                <a:pPr lvl="1"/>
                <a:r>
                  <a:rPr lang="zh-CN" altLang="en-US" dirty="0"/>
                  <a:t>输出：</a:t>
                </a:r>
                <a:r>
                  <a:rPr lang="zh-CN" altLang="zh-CN" dirty="0"/>
                  <a:t>重加密密文</a:t>
                </a:r>
                <a:endParaRPr lang="en-US" altLang="zh-CN" dirty="0"/>
              </a:p>
              <a:p>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a:rPr>
                          <m:t>Dec</m:t>
                        </m:r>
                        <m:r>
                          <a:rPr lang="en-US" altLang="zh-CN" i="1">
                            <a:latin typeface="Cambria Math" panose="02040503050406030204" pitchFamily="18" charset="0"/>
                          </a:rPr>
                          <m:t>−</m:t>
                        </m:r>
                        <m:r>
                          <a:rPr lang="en-US" altLang="zh-CN">
                            <a:latin typeface="Cambria Math"/>
                          </a:rPr>
                          <m:t>2</m:t>
                        </m:r>
                      </m:e>
                      <m:sub>
                        <m:r>
                          <m:rPr>
                            <m:sty m:val="p"/>
                          </m:rPr>
                          <a:rPr lang="en-US" altLang="zh-CN">
                            <a:latin typeface="Cambria Math"/>
                          </a:rPr>
                          <m:t>PRE</m:t>
                        </m:r>
                      </m:sub>
                    </m:sSub>
                  </m:oMath>
                </a14:m>
                <a:r>
                  <a:rPr lang="zh-CN" altLang="en-US" dirty="0"/>
                  <a:t>算法</a:t>
                </a:r>
                <a:r>
                  <a:rPr lang="en-US" altLang="zh-CN" dirty="0"/>
                  <a:t>:</a:t>
                </a:r>
              </a:p>
              <a:p>
                <a:pPr lvl="1"/>
                <a:r>
                  <a:rPr lang="zh-CN" altLang="en-US" dirty="0"/>
                  <a:t>输入：</a:t>
                </a:r>
                <a:r>
                  <a:rPr lang="zh-CN" altLang="zh-CN" dirty="0"/>
                  <a:t>主公</a:t>
                </a:r>
                <a:r>
                  <a:rPr lang="zh-CN" altLang="en-US" dirty="0"/>
                  <a:t>开</a:t>
                </a:r>
                <a:r>
                  <a:rPr lang="zh-CN" altLang="zh-CN" dirty="0"/>
                  <a:t>参数</a:t>
                </a:r>
                <a:r>
                  <a:rPr lang="zh-CN" altLang="en-US" dirty="0"/>
                  <a:t>，</a:t>
                </a:r>
                <a:r>
                  <a:rPr lang="zh-CN" altLang="zh-CN" dirty="0"/>
                  <a:t>用户的身份</a:t>
                </a:r>
                <a:r>
                  <a:rPr lang="zh-CN" altLang="en-US" dirty="0"/>
                  <a:t>，</a:t>
                </a:r>
                <a:r>
                  <a:rPr lang="zh-CN" altLang="zh-CN" dirty="0"/>
                  <a:t>私钥</a:t>
                </a:r>
                <a:r>
                  <a:rPr lang="zh-CN" altLang="en-US" dirty="0"/>
                  <a:t>，重加密密文</a:t>
                </a:r>
                <a:r>
                  <a:rPr lang="zh-CN" altLang="zh-CN" dirty="0"/>
                  <a:t>和</a:t>
                </a:r>
                <a:r>
                  <a:rPr lang="zh-CN" altLang="en-US" dirty="0"/>
                  <a:t>新接收者</a:t>
                </a:r>
                <a:r>
                  <a:rPr lang="zh-CN" altLang="zh-CN" dirty="0"/>
                  <a:t>集合</a:t>
                </a:r>
                <a:endParaRPr lang="en-US" altLang="zh-CN" dirty="0"/>
              </a:p>
              <a:p>
                <a:pPr lvl="1"/>
                <a:r>
                  <a:rPr lang="zh-CN" altLang="en-US" dirty="0"/>
                  <a:t>输出：明文</a:t>
                </a:r>
                <a:endParaRPr lang="en-US" altLang="zh-CN" dirty="0"/>
              </a:p>
              <a:p>
                <a:pPr lvl="1"/>
                <a:endParaRPr lang="en-US" altLang="zh-CN" dirty="0"/>
              </a:p>
              <a:p>
                <a:pPr lvl="1"/>
                <a:endParaRPr lang="en-US" altLang="zh-CN" dirty="0"/>
              </a:p>
              <a:p>
                <a:pPr lvl="1"/>
                <a:endParaRPr lang="en-US" altLang="zh-CN" dirty="0"/>
              </a:p>
              <a:p>
                <a:pPr lvl="1"/>
                <a:endParaRPr lang="zh-CN" altLang="en-US"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435608" y="1475184"/>
                <a:ext cx="7498080" cy="5410200"/>
              </a:xfrm>
              <a:blipFill rotWithShape="0">
                <a:blip r:embed="rId2"/>
                <a:stretch>
                  <a:fillRect t="-12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3938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CIBPRE</a:t>
            </a:r>
            <a:r>
              <a:rPr lang="zh-CN" altLang="en-US" dirty="0"/>
              <a:t>的邮件系统</a:t>
            </a:r>
          </a:p>
        </p:txBody>
      </p:sp>
      <p:sp>
        <p:nvSpPr>
          <p:cNvPr id="3" name="内容占位符 2"/>
          <p:cNvSpPr>
            <a:spLocks noGrp="1"/>
          </p:cNvSpPr>
          <p:nvPr>
            <p:ph idx="1"/>
          </p:nvPr>
        </p:nvSpPr>
        <p:spPr>
          <a:xfrm>
            <a:off x="1331640" y="1844824"/>
            <a:ext cx="7498080" cy="4285456"/>
          </a:xfrm>
        </p:spPr>
        <p:txBody>
          <a:bodyPr>
            <a:normAutofit fontScale="85000" lnSpcReduction="20000"/>
          </a:bodyPr>
          <a:lstStyle/>
          <a:p>
            <a:r>
              <a:rPr lang="zh-CN" altLang="zh-CN" dirty="0"/>
              <a:t>基于</a:t>
            </a:r>
            <a:r>
              <a:rPr lang="en-US" altLang="zh-CN" dirty="0"/>
              <a:t>CIBPRE</a:t>
            </a:r>
            <a:r>
              <a:rPr lang="zh-CN" altLang="zh-CN" dirty="0"/>
              <a:t>的云邮件系统包括：可信的密钥生成中心（</a:t>
            </a:r>
            <a:r>
              <a:rPr lang="en-US" altLang="zh-CN" dirty="0"/>
              <a:t>KGC</a:t>
            </a:r>
            <a:r>
              <a:rPr lang="zh-CN" altLang="zh-CN" dirty="0"/>
              <a:t>）、云服务提供商</a:t>
            </a:r>
            <a:r>
              <a:rPr lang="zh-CN" altLang="en-US" dirty="0"/>
              <a:t>、</a:t>
            </a:r>
            <a:r>
              <a:rPr lang="zh-CN" altLang="zh-CN" dirty="0"/>
              <a:t>用户</a:t>
            </a:r>
            <a:endParaRPr lang="en-US" altLang="zh-CN" dirty="0"/>
          </a:p>
          <a:p>
            <a:r>
              <a:rPr lang="zh-CN" altLang="zh-CN" dirty="0"/>
              <a:t>基于</a:t>
            </a:r>
            <a:r>
              <a:rPr lang="en-US" altLang="zh-CN" dirty="0"/>
              <a:t>CIBPRE</a:t>
            </a:r>
            <a:r>
              <a:rPr lang="zh-CN" altLang="zh-CN" dirty="0"/>
              <a:t>云邮件系统的具体工作流程如下：</a:t>
            </a:r>
            <a:endParaRPr lang="en-US" altLang="zh-CN" dirty="0"/>
          </a:p>
          <a:p>
            <a:pPr lvl="1"/>
            <a:r>
              <a:rPr lang="zh-CN" altLang="zh-CN" dirty="0"/>
              <a:t>初始化阶段：</a:t>
            </a:r>
            <a:r>
              <a:rPr lang="en-US" altLang="zh-CN" dirty="0"/>
              <a:t>KGC</a:t>
            </a:r>
            <a:r>
              <a:rPr lang="zh-CN" altLang="zh-CN" dirty="0"/>
              <a:t>初始化</a:t>
            </a:r>
            <a:r>
              <a:rPr lang="en-US" altLang="zh-CN" dirty="0"/>
              <a:t>CIBPRE</a:t>
            </a:r>
            <a:r>
              <a:rPr lang="zh-CN" altLang="en-US" dirty="0"/>
              <a:t>方案</a:t>
            </a:r>
            <a:r>
              <a:rPr lang="zh-CN" altLang="zh-CN" dirty="0"/>
              <a:t>生成系统参数</a:t>
            </a:r>
            <a:endParaRPr lang="en-US" altLang="zh-CN" dirty="0"/>
          </a:p>
          <a:p>
            <a:pPr lvl="1"/>
            <a:r>
              <a:rPr lang="zh-CN" altLang="zh-CN" dirty="0"/>
              <a:t>密钥管理</a:t>
            </a:r>
            <a:r>
              <a:rPr lang="zh-CN" altLang="en-US" dirty="0"/>
              <a:t>阶段</a:t>
            </a:r>
            <a:r>
              <a:rPr lang="zh-CN" altLang="zh-CN" dirty="0"/>
              <a:t>：当一个新用户加入到系统中，</a:t>
            </a:r>
            <a:r>
              <a:rPr lang="en-US" altLang="zh-CN" dirty="0"/>
              <a:t>KGC</a:t>
            </a:r>
            <a:r>
              <a:rPr lang="zh-CN" altLang="zh-CN" dirty="0"/>
              <a:t>为其生成一个私钥</a:t>
            </a:r>
            <a:endParaRPr lang="en-US" altLang="zh-CN" dirty="0"/>
          </a:p>
          <a:p>
            <a:pPr lvl="1"/>
            <a:r>
              <a:rPr lang="zh-CN" altLang="zh-CN" dirty="0"/>
              <a:t>发送加密邮件：</a:t>
            </a:r>
            <a:r>
              <a:rPr lang="zh-CN" altLang="en-US" dirty="0"/>
              <a:t>发送者</a:t>
            </a:r>
            <a:r>
              <a:rPr lang="zh-CN" altLang="zh-CN" dirty="0"/>
              <a:t>可以发送一封加密邮件给</a:t>
            </a:r>
            <a:r>
              <a:rPr lang="zh-CN" altLang="en-US" dirty="0"/>
              <a:t>多个接收者</a:t>
            </a:r>
            <a:r>
              <a:rPr lang="zh-CN" altLang="zh-CN" dirty="0"/>
              <a:t>，</a:t>
            </a:r>
            <a:r>
              <a:rPr lang="zh-CN" altLang="en-US" dirty="0"/>
              <a:t>并且</a:t>
            </a:r>
            <a:r>
              <a:rPr lang="zh-CN" altLang="zh-CN" dirty="0"/>
              <a:t>此加密邮件会</a:t>
            </a:r>
            <a:r>
              <a:rPr lang="zh-CN" altLang="en-US" dirty="0"/>
              <a:t>在</a:t>
            </a:r>
            <a:r>
              <a:rPr lang="zh-CN" altLang="zh-CN" dirty="0"/>
              <a:t>云端</a:t>
            </a:r>
            <a:r>
              <a:rPr lang="zh-CN" altLang="en-US" dirty="0"/>
              <a:t>保存</a:t>
            </a:r>
            <a:endParaRPr lang="en-US" altLang="zh-CN" dirty="0"/>
          </a:p>
          <a:p>
            <a:pPr lvl="1"/>
            <a:r>
              <a:rPr lang="zh-CN" altLang="zh-CN" dirty="0"/>
              <a:t>转发历史加密邮件：</a:t>
            </a:r>
            <a:r>
              <a:rPr lang="zh-CN" altLang="en-US" dirty="0"/>
              <a:t>发送者</a:t>
            </a:r>
            <a:r>
              <a:rPr lang="zh-CN" altLang="zh-CN" dirty="0"/>
              <a:t>为新</a:t>
            </a:r>
            <a:r>
              <a:rPr lang="zh-CN" altLang="en-US" dirty="0"/>
              <a:t>的多个接收者</a:t>
            </a:r>
            <a:r>
              <a:rPr lang="zh-CN" altLang="zh-CN" dirty="0"/>
              <a:t>生成</a:t>
            </a:r>
            <a:r>
              <a:rPr lang="zh-CN" altLang="en-US" dirty="0"/>
              <a:t>指定邮件的重加密密钥；根据该密钥，云端重加密指定的历史邮件密文，</a:t>
            </a:r>
            <a:r>
              <a:rPr lang="zh-CN" altLang="zh-CN" dirty="0"/>
              <a:t>并发送</a:t>
            </a:r>
            <a:r>
              <a:rPr lang="zh-CN" altLang="en-US" dirty="0"/>
              <a:t>给新的接收者</a:t>
            </a:r>
            <a:endParaRPr lang="zh-CN" altLang="zh-CN" dirty="0"/>
          </a:p>
          <a:p>
            <a:endParaRPr lang="zh-CN" altLang="en-US" dirty="0"/>
          </a:p>
        </p:txBody>
      </p:sp>
    </p:spTree>
    <p:extLst>
      <p:ext uri="{BB962C8B-B14F-4D97-AF65-F5344CB8AC3E}">
        <p14:creationId xmlns:p14="http://schemas.microsoft.com/office/powerpoint/2010/main" val="5522801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5608" y="260648"/>
            <a:ext cx="7498080" cy="1143000"/>
          </a:xfrm>
        </p:spPr>
        <p:txBody>
          <a:bodyPr/>
          <a:lstStyle/>
          <a:p>
            <a:r>
              <a:rPr lang="zh-CN" altLang="en-US" dirty="0"/>
              <a:t>基于</a:t>
            </a:r>
            <a:r>
              <a:rPr lang="en-US" altLang="zh-CN" dirty="0"/>
              <a:t>CIBPRE</a:t>
            </a:r>
            <a:r>
              <a:rPr lang="zh-CN" altLang="en-US" dirty="0"/>
              <a:t>的邮件系统</a:t>
            </a:r>
          </a:p>
        </p:txBody>
      </p:sp>
      <p:pic>
        <p:nvPicPr>
          <p:cNvPr id="5" name="图片 4"/>
          <p:cNvPicPr/>
          <p:nvPr/>
        </p:nvPicPr>
        <p:blipFill>
          <a:blip r:embed="rId2"/>
          <a:stretch>
            <a:fillRect/>
          </a:stretch>
        </p:blipFill>
        <p:spPr>
          <a:xfrm>
            <a:off x="1115616" y="1340768"/>
            <a:ext cx="4846320" cy="2376264"/>
          </a:xfrm>
          <a:prstGeom prst="rect">
            <a:avLst/>
          </a:prstGeom>
          <a:ln>
            <a:solidFill>
              <a:schemeClr val="tx1"/>
            </a:solidFill>
          </a:ln>
        </p:spPr>
      </p:pic>
      <p:pic>
        <p:nvPicPr>
          <p:cNvPr id="6" name="图片 5"/>
          <p:cNvPicPr/>
          <p:nvPr/>
        </p:nvPicPr>
        <p:blipFill>
          <a:blip r:embed="rId3"/>
          <a:stretch>
            <a:fillRect/>
          </a:stretch>
        </p:blipFill>
        <p:spPr>
          <a:xfrm>
            <a:off x="4087368" y="3951057"/>
            <a:ext cx="4846320" cy="2822575"/>
          </a:xfrm>
          <a:prstGeom prst="rect">
            <a:avLst/>
          </a:prstGeom>
          <a:ln>
            <a:solidFill>
              <a:schemeClr val="tx1"/>
            </a:solidFill>
          </a:ln>
        </p:spPr>
      </p:pic>
      <p:sp>
        <p:nvSpPr>
          <p:cNvPr id="7" name="矩形 6"/>
          <p:cNvSpPr/>
          <p:nvPr/>
        </p:nvSpPr>
        <p:spPr>
          <a:xfrm>
            <a:off x="6732240" y="2060848"/>
            <a:ext cx="1368152" cy="4680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solidFill>
                  <a:schemeClr val="tx1"/>
                </a:solidFill>
              </a:rPr>
              <a:t>发送邮件</a:t>
            </a:r>
          </a:p>
        </p:txBody>
      </p:sp>
      <p:sp>
        <p:nvSpPr>
          <p:cNvPr id="8" name="矩形 7"/>
          <p:cNvSpPr/>
          <p:nvPr/>
        </p:nvSpPr>
        <p:spPr>
          <a:xfrm>
            <a:off x="1835696" y="4894292"/>
            <a:ext cx="1368152" cy="4680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solidFill>
                  <a:schemeClr val="tx1"/>
                </a:solidFill>
              </a:rPr>
              <a:t>转发邮件</a:t>
            </a:r>
          </a:p>
        </p:txBody>
      </p:sp>
    </p:spTree>
    <p:extLst>
      <p:ext uri="{BB962C8B-B14F-4D97-AF65-F5344CB8AC3E}">
        <p14:creationId xmlns:p14="http://schemas.microsoft.com/office/powerpoint/2010/main" val="15295003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CIBPRE</a:t>
            </a:r>
            <a:r>
              <a:rPr lang="zh-CN" altLang="en-US" dirty="0"/>
              <a:t>的实例</a:t>
            </a:r>
          </a:p>
        </p:txBody>
      </p:sp>
      <p:pic>
        <p:nvPicPr>
          <p:cNvPr id="10" name="图片 9"/>
          <p:cNvPicPr>
            <a:picLocks noChangeAspect="1"/>
          </p:cNvPicPr>
          <p:nvPr/>
        </p:nvPicPr>
        <p:blipFill>
          <a:blip r:embed="rId2"/>
          <a:stretch>
            <a:fillRect/>
          </a:stretch>
        </p:blipFill>
        <p:spPr>
          <a:xfrm>
            <a:off x="1115616" y="1417638"/>
            <a:ext cx="8101878" cy="5323730"/>
          </a:xfrm>
          <a:prstGeom prst="rect">
            <a:avLst/>
          </a:prstGeom>
        </p:spPr>
      </p:pic>
    </p:spTree>
    <p:extLst>
      <p:ext uri="{BB962C8B-B14F-4D97-AF65-F5344CB8AC3E}">
        <p14:creationId xmlns:p14="http://schemas.microsoft.com/office/powerpoint/2010/main" val="19252009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CIBPRE</a:t>
            </a:r>
            <a:r>
              <a:rPr lang="zh-CN" altLang="en-US" dirty="0"/>
              <a:t>的实例</a:t>
            </a:r>
          </a:p>
        </p:txBody>
      </p:sp>
      <p:pic>
        <p:nvPicPr>
          <p:cNvPr id="6" name="图片 5"/>
          <p:cNvPicPr>
            <a:picLocks noChangeAspect="1"/>
          </p:cNvPicPr>
          <p:nvPr/>
        </p:nvPicPr>
        <p:blipFill>
          <a:blip r:embed="rId2"/>
          <a:stretch>
            <a:fillRect/>
          </a:stretch>
        </p:blipFill>
        <p:spPr>
          <a:xfrm>
            <a:off x="1115616" y="1268760"/>
            <a:ext cx="8128841" cy="5472608"/>
          </a:xfrm>
          <a:prstGeom prst="rect">
            <a:avLst/>
          </a:prstGeom>
        </p:spPr>
      </p:pic>
    </p:spTree>
    <p:extLst>
      <p:ext uri="{BB962C8B-B14F-4D97-AF65-F5344CB8AC3E}">
        <p14:creationId xmlns:p14="http://schemas.microsoft.com/office/powerpoint/2010/main" val="4263923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密码法的重要意义</a:t>
            </a:r>
          </a:p>
        </p:txBody>
      </p:sp>
      <p:sp>
        <p:nvSpPr>
          <p:cNvPr id="3" name="内容占位符 2"/>
          <p:cNvSpPr>
            <a:spLocks noGrp="1"/>
          </p:cNvSpPr>
          <p:nvPr>
            <p:ph idx="1"/>
          </p:nvPr>
        </p:nvSpPr>
        <p:spPr>
          <a:xfrm>
            <a:off x="1043608" y="1484784"/>
            <a:ext cx="7890080" cy="4800600"/>
          </a:xfrm>
        </p:spPr>
        <p:txBody>
          <a:bodyPr>
            <a:normAutofit/>
          </a:bodyPr>
          <a:lstStyle/>
          <a:p>
            <a:r>
              <a:rPr lang="zh-CN" altLang="en-US" dirty="0"/>
              <a:t>总体国家安全观在网络空间安全领域的重要体现，从法律和制度层面确保国家安全</a:t>
            </a:r>
            <a:endParaRPr lang="en-US" altLang="zh-CN" dirty="0"/>
          </a:p>
          <a:p>
            <a:r>
              <a:rPr lang="zh-CN" altLang="en-US" dirty="0"/>
              <a:t>明确了党在密码管理工作中的核心领导地位，并对具体的管理措施制定了法理依据</a:t>
            </a:r>
            <a:endParaRPr lang="en-US" altLang="zh-CN" dirty="0"/>
          </a:p>
          <a:p>
            <a:r>
              <a:rPr lang="zh-CN" altLang="en-US" dirty="0"/>
              <a:t>明确了未来密码发展及应用的主要路径，为密码工作者提供了未来工作的方向指导</a:t>
            </a:r>
            <a:endParaRPr lang="en-US" altLang="zh-CN" dirty="0"/>
          </a:p>
          <a:p>
            <a:r>
              <a:rPr lang="zh-CN" altLang="en-US" dirty="0"/>
              <a:t>从法律层面体现了国家对密码产业发展的扶持，对密码工作者是重大利好</a:t>
            </a:r>
            <a:endParaRPr lang="en-US" altLang="zh-CN" dirty="0"/>
          </a:p>
        </p:txBody>
      </p:sp>
    </p:spTree>
    <p:extLst>
      <p:ext uri="{BB962C8B-B14F-4D97-AF65-F5344CB8AC3E}">
        <p14:creationId xmlns:p14="http://schemas.microsoft.com/office/powerpoint/2010/main" val="38802604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异构加密邮件系统之间的安全性通信问题</a:t>
            </a:r>
          </a:p>
        </p:txBody>
      </p:sp>
      <p:sp>
        <p:nvSpPr>
          <p:cNvPr id="3" name="内容占位符 2"/>
          <p:cNvSpPr>
            <a:spLocks noGrp="1"/>
          </p:cNvSpPr>
          <p:nvPr>
            <p:ph idx="1"/>
          </p:nvPr>
        </p:nvSpPr>
        <p:spPr/>
        <p:txBody>
          <a:bodyPr/>
          <a:lstStyle/>
          <a:p>
            <a:r>
              <a:rPr kumimoji="1" lang="zh-CN" altLang="en-US" dirty="0"/>
              <a:t>问题来源</a:t>
            </a:r>
          </a:p>
          <a:p>
            <a:pPr lvl="1"/>
            <a:r>
              <a:rPr kumimoji="1" lang="zh-CN" altLang="en-US" dirty="0"/>
              <a:t>实际应用中，不同的公司会选择不同参数、或者不同体质的密码算法来保障各自系统的安全性</a:t>
            </a:r>
          </a:p>
          <a:p>
            <a:pPr lvl="1"/>
            <a:r>
              <a:rPr kumimoji="1" lang="zh-CN" altLang="en-US" dirty="0"/>
              <a:t>邮件系统是一种跨服务器、跨域的通信系统</a:t>
            </a:r>
          </a:p>
        </p:txBody>
      </p:sp>
    </p:spTree>
    <p:extLst>
      <p:ext uri="{BB962C8B-B14F-4D97-AF65-F5344CB8AC3E}">
        <p14:creationId xmlns:p14="http://schemas.microsoft.com/office/powerpoint/2010/main" val="3854913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274638"/>
            <a:ext cx="7890080" cy="1143000"/>
          </a:xfrm>
        </p:spPr>
        <p:txBody>
          <a:bodyPr>
            <a:normAutofit/>
          </a:bodyPr>
          <a:lstStyle/>
          <a:p>
            <a:r>
              <a:rPr kumimoji="1" lang="en-US" altLang="zh-CN" dirty="0"/>
              <a:t>PRE</a:t>
            </a:r>
            <a:r>
              <a:rPr kumimoji="1" lang="zh-CN" altLang="en-US" dirty="0"/>
              <a:t>间如何安全通信</a:t>
            </a:r>
          </a:p>
        </p:txBody>
      </p:sp>
      <p:sp>
        <p:nvSpPr>
          <p:cNvPr id="3" name="内容占位符 2"/>
          <p:cNvSpPr>
            <a:spLocks noGrp="1"/>
          </p:cNvSpPr>
          <p:nvPr>
            <p:ph idx="1"/>
          </p:nvPr>
        </p:nvSpPr>
        <p:spPr/>
        <p:txBody>
          <a:bodyPr>
            <a:normAutofit fontScale="92500" lnSpcReduction="20000"/>
          </a:bodyPr>
          <a:lstStyle/>
          <a:p>
            <a:r>
              <a:rPr kumimoji="1" lang="en-US" altLang="zh-CN" dirty="0"/>
              <a:t>2003</a:t>
            </a:r>
            <a:r>
              <a:rPr kumimoji="1" lang="zh-CN" altLang="en-US" dirty="0"/>
              <a:t>年以来，各种</a:t>
            </a:r>
            <a:r>
              <a:rPr kumimoji="1" lang="en-US" altLang="zh-CN" dirty="0"/>
              <a:t>PRE</a:t>
            </a:r>
            <a:r>
              <a:rPr kumimoji="1" lang="zh-CN" altLang="en-US" dirty="0"/>
              <a:t>算法不断提出</a:t>
            </a:r>
          </a:p>
          <a:p>
            <a:pPr lvl="1"/>
            <a:r>
              <a:rPr kumimoji="1" lang="zh-CN" altLang="en-US" dirty="0"/>
              <a:t>不同密钥类型，例如传统公钥类、基于身份类</a:t>
            </a:r>
          </a:p>
          <a:p>
            <a:pPr lvl="1"/>
            <a:r>
              <a:rPr kumimoji="1" lang="zh-CN" altLang="en-US" dirty="0"/>
              <a:t>不同的附加功能，例如广播加密、细粒度控制、双向加密等等</a:t>
            </a:r>
          </a:p>
          <a:p>
            <a:pPr lvl="1"/>
            <a:r>
              <a:rPr kumimoji="1" lang="zh-CN" altLang="en-US" dirty="0"/>
              <a:t>不同的数学参数，例如基于大素数群的、基于椭圆曲线群的等等</a:t>
            </a:r>
          </a:p>
          <a:p>
            <a:r>
              <a:rPr kumimoji="1" lang="zh-CN" altLang="en-US" dirty="0"/>
              <a:t>不同</a:t>
            </a:r>
            <a:r>
              <a:rPr kumimoji="1" lang="en-US" altLang="zh-CN" dirty="0"/>
              <a:t>PRE</a:t>
            </a:r>
            <a:r>
              <a:rPr kumimoji="1" lang="zh-CN" altLang="en-US" dirty="0"/>
              <a:t>之间如何实现安全的通信（数据共享）</a:t>
            </a:r>
          </a:p>
          <a:p>
            <a:pPr lvl="1"/>
            <a:r>
              <a:rPr kumimoji="1" lang="zh-CN" altLang="en-US" dirty="0"/>
              <a:t>思路一：针对两两不同的</a:t>
            </a:r>
            <a:r>
              <a:rPr kumimoji="1" lang="en-US" altLang="zh-CN" dirty="0"/>
              <a:t>PRE</a:t>
            </a:r>
            <a:r>
              <a:rPr kumimoji="1" lang="zh-CN" altLang="en-US" dirty="0"/>
              <a:t>分别提出解决方法</a:t>
            </a:r>
          </a:p>
          <a:p>
            <a:pPr lvl="1"/>
            <a:r>
              <a:rPr kumimoji="1" lang="zh-CN" altLang="en-US" dirty="0"/>
              <a:t>思路二：提出通用的方法，使得任意两个</a:t>
            </a:r>
            <a:r>
              <a:rPr kumimoji="1" lang="en-US" altLang="zh-CN" dirty="0"/>
              <a:t>PRE</a:t>
            </a:r>
            <a:r>
              <a:rPr kumimoji="1" lang="zh-CN" altLang="en-US" dirty="0"/>
              <a:t>方案之间都可以通信</a:t>
            </a:r>
          </a:p>
        </p:txBody>
      </p:sp>
    </p:spTree>
    <p:extLst>
      <p:ext uri="{BB962C8B-B14F-4D97-AF65-F5344CB8AC3E}">
        <p14:creationId xmlns:p14="http://schemas.microsoft.com/office/powerpoint/2010/main" val="14230239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effectLst/>
              </a:rPr>
              <a:t>通用混合代理重加密</a:t>
            </a:r>
            <a:r>
              <a:rPr lang="en-US" altLang="zh-CN" dirty="0">
                <a:effectLst/>
              </a:rPr>
              <a:t>(GHPRE)</a:t>
            </a:r>
            <a:endParaRPr lang="zh-CN" altLang="en-US" dirty="0"/>
          </a:p>
        </p:txBody>
      </p:sp>
      <p:sp>
        <p:nvSpPr>
          <p:cNvPr id="4" name="内容占位符 3"/>
          <p:cNvSpPr>
            <a:spLocks noGrp="1"/>
          </p:cNvSpPr>
          <p:nvPr>
            <p:ph idx="1"/>
          </p:nvPr>
        </p:nvSpPr>
        <p:spPr/>
        <p:txBody>
          <a:bodyPr/>
          <a:lstStyle/>
          <a:p>
            <a:r>
              <a:rPr lang="zh-CN" altLang="en-US" dirty="0"/>
              <a:t>单个</a:t>
            </a:r>
            <a:r>
              <a:rPr lang="en-US" altLang="zh-CN" dirty="0"/>
              <a:t>PRE</a:t>
            </a:r>
            <a:r>
              <a:rPr lang="zh-CN" altLang="en-US" dirty="0"/>
              <a:t>内部数据共享过程</a:t>
            </a:r>
          </a:p>
        </p:txBody>
      </p:sp>
      <p:pic>
        <p:nvPicPr>
          <p:cNvPr id="53" name="Picture 3" descr="C:\Users\john\Desktop\119529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194" y="2850697"/>
            <a:ext cx="2228990" cy="1038107"/>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TextBox 48"/>
          <p:cNvSpPr txBox="1"/>
          <p:nvPr/>
        </p:nvSpPr>
        <p:spPr>
          <a:xfrm>
            <a:off x="4224221" y="3369750"/>
            <a:ext cx="2016224" cy="369332"/>
          </a:xfrm>
          <a:prstGeom prst="rect">
            <a:avLst/>
          </a:prstGeom>
          <a:noFill/>
        </p:spPr>
        <p:txBody>
          <a:bodyPr wrap="square" rtlCol="0">
            <a:spAutoFit/>
          </a:bodyPr>
          <a:lstStyle/>
          <a:p>
            <a:r>
              <a:rPr lang="en-US" altLang="zh-CN" dirty="0"/>
              <a:t>β-Based Cloud</a:t>
            </a:r>
            <a:endParaRPr lang="zh-CN" altLang="en-US" dirty="0"/>
          </a:p>
        </p:txBody>
      </p:sp>
      <p:pic>
        <p:nvPicPr>
          <p:cNvPr id="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424" y="4227802"/>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56" name="直接箭头连接符 55"/>
          <p:cNvCxnSpPr/>
          <p:nvPr/>
        </p:nvCxnSpPr>
        <p:spPr>
          <a:xfrm flipV="1">
            <a:off x="1979712" y="3513768"/>
            <a:ext cx="1918739" cy="670941"/>
          </a:xfrm>
          <a:prstGeom prst="straightConnector1">
            <a:avLst/>
          </a:prstGeom>
          <a:ln w="28575">
            <a:solidFill>
              <a:schemeClr val="tx1"/>
            </a:solidFill>
            <a:prstDash val="dashDot"/>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1851855" y="3176597"/>
                <a:ext cx="1555441" cy="923330"/>
              </a:xfrm>
              <a:prstGeom prst="rect">
                <a:avLst/>
              </a:prstGeom>
              <a:noFill/>
            </p:spPr>
            <p:txBody>
              <a:bodyPr wrap="square" rtlCol="0">
                <a:spAutoFit/>
              </a:bodyPr>
              <a:lstStyle/>
              <a:p>
                <a:r>
                  <a:rPr lang="en-US" altLang="zh-CN" dirty="0"/>
                  <a:t>1.</a:t>
                </a:r>
                <a14:m>
                  <m:oMath xmlns:m="http://schemas.openxmlformats.org/officeDocument/2006/math">
                    <m:r>
                      <a:rPr lang="zh-CN" altLang="en-US" i="1">
                        <a:latin typeface="Cambria Math"/>
                      </a:rPr>
                      <m:t>密文</m:t>
                    </m:r>
                    <m:sSub>
                      <m:sSubPr>
                        <m:ctrlPr>
                          <a:rPr lang="en-US" altLang="zh-CN"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𝐴</m:t>
                        </m:r>
                        <m:r>
                          <m:rPr>
                            <m:sty m:val="p"/>
                          </m:rPr>
                          <a:rPr lang="en-US" altLang="zh-CN" i="1">
                            <a:latin typeface="Cambria Math"/>
                          </a:rPr>
                          <m:t>lice</m:t>
                        </m:r>
                      </m:sub>
                    </m:sSub>
                  </m:oMath>
                </a14:m>
                <a:r>
                  <a:rPr lang="zh-CN" altLang="en-US" dirty="0"/>
                  <a:t>的加</a:t>
                </a:r>
                <a:r>
                  <a:rPr lang="en-US" altLang="zh-CN" dirty="0"/>
                  <a:t>/</a:t>
                </a:r>
                <a:r>
                  <a:rPr lang="zh-CN" altLang="en-US" dirty="0"/>
                  <a:t>解密过程</a:t>
                </a:r>
              </a:p>
            </p:txBody>
          </p:sp>
        </mc:Choice>
        <mc:Fallback xmlns="">
          <p:sp>
            <p:nvSpPr>
              <p:cNvPr id="59" name="TextBox 58"/>
              <p:cNvSpPr txBox="1">
                <a:spLocks noRot="1" noChangeAspect="1" noMove="1" noResize="1" noEditPoints="1" noAdjustHandles="1" noChangeArrowheads="1" noChangeShapeType="1" noTextEdit="1"/>
              </p:cNvSpPr>
              <p:nvPr/>
            </p:nvSpPr>
            <p:spPr>
              <a:xfrm>
                <a:off x="1851855" y="3176597"/>
                <a:ext cx="1555441" cy="923330"/>
              </a:xfrm>
              <a:prstGeom prst="rect">
                <a:avLst/>
              </a:prstGeom>
              <a:blipFill rotWithShape="0">
                <a:blip r:embed="rId4"/>
                <a:stretch>
                  <a:fillRect l="-3529" t="-4605" b="-9868"/>
                </a:stretch>
              </a:blipFill>
            </p:spPr>
            <p:txBody>
              <a:bodyPr/>
              <a:lstStyle/>
              <a:p>
                <a:r>
                  <a:rPr lang="zh-CN" altLang="en-US">
                    <a:noFill/>
                  </a:rPr>
                  <a:t> </a:t>
                </a:r>
              </a:p>
            </p:txBody>
          </p:sp>
        </mc:Fallback>
      </mc:AlternateContent>
      <p:cxnSp>
        <p:nvCxnSpPr>
          <p:cNvPr id="61" name="直接箭头连接符 60"/>
          <p:cNvCxnSpPr/>
          <p:nvPr/>
        </p:nvCxnSpPr>
        <p:spPr>
          <a:xfrm flipV="1">
            <a:off x="2195736" y="3822928"/>
            <a:ext cx="1803458" cy="649814"/>
          </a:xfrm>
          <a:prstGeom prst="straightConnector1">
            <a:avLst/>
          </a:prstGeom>
          <a:ln w="28575">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p:cNvSpPr txBox="1"/>
              <p:nvPr/>
            </p:nvSpPr>
            <p:spPr>
              <a:xfrm>
                <a:off x="2402604" y="4742556"/>
                <a:ext cx="1944216" cy="716928"/>
              </a:xfrm>
              <a:prstGeom prst="rect">
                <a:avLst/>
              </a:prstGeom>
              <a:noFill/>
            </p:spPr>
            <p:txBody>
              <a:bodyPr wrap="square" rtlCol="0">
                <a:spAutoFit/>
              </a:bodyPr>
              <a:lstStyle/>
              <a:p>
                <a:r>
                  <a:rPr lang="en-US" altLang="zh-CN" dirty="0"/>
                  <a:t>2.</a:t>
                </a:r>
                <a:r>
                  <a:rPr lang="zh-CN" altLang="en-US" dirty="0"/>
                  <a:t>生成重加密密钥</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𝑅𝐾</m:t>
                        </m:r>
                      </m:e>
                      <m:sub>
                        <m:r>
                          <m:rPr>
                            <m:nor/>
                          </m:rPr>
                          <a:rPr lang="en-US" altLang="zh-CN" dirty="0"/>
                          <m:t>β</m:t>
                        </m:r>
                        <m:r>
                          <a:rPr lang="en-US" altLang="zh-CN" b="0" i="1" dirty="0" smtClean="0">
                            <a:latin typeface="Cambria Math"/>
                          </a:rPr>
                          <m:t>,</m:t>
                        </m:r>
                        <m:r>
                          <a:rPr lang="en-US" altLang="zh-CN" b="0" i="1" dirty="0" smtClean="0">
                            <a:latin typeface="Cambria Math" panose="02040503050406030204" pitchFamily="18" charset="0"/>
                          </a:rPr>
                          <m:t>   </m:t>
                        </m:r>
                        <m:r>
                          <a:rPr lang="en-US" altLang="zh-CN" b="0" i="1" dirty="0" smtClean="0">
                            <a:latin typeface="Cambria Math"/>
                          </a:rPr>
                          <m:t>𝐴</m:t>
                        </m:r>
                        <m:r>
                          <m:rPr>
                            <m:sty m:val="p"/>
                          </m:rPr>
                          <a:rPr lang="en-US" altLang="zh-CN" i="1" dirty="0">
                            <a:latin typeface="Cambria Math"/>
                          </a:rPr>
                          <m:t>lice</m:t>
                        </m:r>
                        <m:r>
                          <a:rPr lang="en-US" altLang="zh-CN" i="1" dirty="0" smtClean="0">
                            <a:latin typeface="Cambria Math"/>
                            <a:ea typeface="Cambria Math"/>
                          </a:rPr>
                          <m:t>→</m:t>
                        </m:r>
                        <m:r>
                          <a:rPr lang="en-US" altLang="zh-CN" b="0" i="1" dirty="0" smtClean="0">
                            <a:latin typeface="Cambria Math"/>
                            <a:ea typeface="Cambria Math"/>
                          </a:rPr>
                          <m:t>𝐵</m:t>
                        </m:r>
                        <m:r>
                          <m:rPr>
                            <m:sty m:val="p"/>
                          </m:rPr>
                          <a:rPr lang="en-US" altLang="zh-CN" i="1" dirty="0">
                            <a:latin typeface="Cambria Math"/>
                            <a:ea typeface="Cambria Math"/>
                          </a:rPr>
                          <m:t>ob</m:t>
                        </m:r>
                      </m:sub>
                    </m:sSub>
                  </m:oMath>
                </a14:m>
                <a:endParaRPr lang="zh-CN" altLang="en-US" dirty="0"/>
              </a:p>
            </p:txBody>
          </p:sp>
        </mc:Choice>
        <mc:Fallback xmlns="">
          <p:sp>
            <p:nvSpPr>
              <p:cNvPr id="1025" name="TextBox 1024"/>
              <p:cNvSpPr txBox="1">
                <a:spLocks noRot="1" noChangeAspect="1" noMove="1" noResize="1" noEditPoints="1" noAdjustHandles="1" noChangeArrowheads="1" noChangeShapeType="1" noTextEdit="1"/>
              </p:cNvSpPr>
              <p:nvPr/>
            </p:nvSpPr>
            <p:spPr>
              <a:xfrm>
                <a:off x="2402604" y="4742556"/>
                <a:ext cx="1944216" cy="716928"/>
              </a:xfrm>
              <a:prstGeom prst="rect">
                <a:avLst/>
              </a:prstGeom>
              <a:blipFill rotWithShape="0">
                <a:blip r:embed="rId5"/>
                <a:stretch>
                  <a:fillRect l="-2508" t="-6780" b="-3390"/>
                </a:stretch>
              </a:blipFill>
            </p:spPr>
            <p:txBody>
              <a:bodyPr/>
              <a:lstStyle/>
              <a:p>
                <a:r>
                  <a:rPr lang="zh-CN" altLang="en-US">
                    <a:noFill/>
                  </a:rPr>
                  <a:t> </a:t>
                </a:r>
              </a:p>
            </p:txBody>
          </p:sp>
        </mc:Fallback>
      </mc:AlternateContent>
      <p:pic>
        <p:nvPicPr>
          <p:cNvPr id="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907" y="4271660"/>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029" name="直接箭头连接符 1028"/>
          <p:cNvCxnSpPr/>
          <p:nvPr/>
        </p:nvCxnSpPr>
        <p:spPr>
          <a:xfrm>
            <a:off x="6403573" y="3550641"/>
            <a:ext cx="1656184" cy="778084"/>
          </a:xfrm>
          <a:prstGeom prst="straightConnector1">
            <a:avLst/>
          </a:prstGeom>
          <a:ln w="28575">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0" name="TextBox 1029"/>
              <p:cNvSpPr txBox="1"/>
              <p:nvPr/>
            </p:nvSpPr>
            <p:spPr>
              <a:xfrm>
                <a:off x="6656549" y="3120176"/>
                <a:ext cx="2397359" cy="923330"/>
              </a:xfrm>
              <a:prstGeom prst="rect">
                <a:avLst/>
              </a:prstGeom>
              <a:noFill/>
            </p:spPr>
            <p:txBody>
              <a:bodyPr wrap="square" rtlCol="0">
                <a:spAutoFit/>
              </a:bodyPr>
              <a:lstStyle/>
              <a:p>
                <a:r>
                  <a:rPr lang="en-US" altLang="zh-CN" dirty="0"/>
                  <a:t>4.</a:t>
                </a:r>
                <a:r>
                  <a:rPr lang="zh-CN" altLang="en-US" dirty="0"/>
                  <a:t>发送重加密密文</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𝐵𝑜𝑏</m:t>
                        </m:r>
                      </m:sub>
                      <m:sup>
                        <m:r>
                          <a:rPr lang="en-US" altLang="zh-CN" i="1">
                            <a:latin typeface="Cambria Math" panose="02040503050406030204" pitchFamily="18" charset="0"/>
                          </a:rPr>
                          <m:t>′</m:t>
                        </m:r>
                      </m:sup>
                    </m:sSubSup>
                  </m:oMath>
                </a14:m>
                <a:endParaRPr lang="en-US" altLang="zh-CN" dirty="0"/>
              </a:p>
              <a:p>
                <a:endParaRPr lang="zh-CN" altLang="en-US" dirty="0"/>
              </a:p>
            </p:txBody>
          </p:sp>
        </mc:Choice>
        <mc:Fallback xmlns="">
          <p:sp>
            <p:nvSpPr>
              <p:cNvPr id="1030" name="TextBox 1029"/>
              <p:cNvSpPr txBox="1">
                <a:spLocks noRot="1" noChangeAspect="1" noMove="1" noResize="1" noEditPoints="1" noAdjustHandles="1" noChangeArrowheads="1" noChangeShapeType="1" noTextEdit="1"/>
              </p:cNvSpPr>
              <p:nvPr/>
            </p:nvSpPr>
            <p:spPr>
              <a:xfrm>
                <a:off x="6656549" y="3120176"/>
                <a:ext cx="2397359" cy="923330"/>
              </a:xfrm>
              <a:prstGeom prst="rect">
                <a:avLst/>
              </a:prstGeom>
              <a:blipFill rotWithShape="0">
                <a:blip r:embed="rId6"/>
                <a:stretch>
                  <a:fillRect l="-2290" t="-52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6032985" y="4882654"/>
                <a:ext cx="2397359" cy="646331"/>
              </a:xfrm>
              <a:prstGeom prst="rect">
                <a:avLst/>
              </a:prstGeom>
              <a:noFill/>
            </p:spPr>
            <p:txBody>
              <a:bodyPr wrap="square" rtlCol="0">
                <a:spAutoFit/>
              </a:bodyPr>
              <a:lstStyle/>
              <a:p>
                <a:r>
                  <a:rPr lang="en-US" altLang="zh-CN" dirty="0"/>
                  <a:t>5.</a:t>
                </a:r>
                <a:r>
                  <a:rPr lang="zh-CN" altLang="en-US" dirty="0"/>
                  <a:t>解密重加密密文</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𝐵𝑜𝑏</m:t>
                        </m:r>
                      </m:sub>
                      <m:sup>
                        <m:r>
                          <a:rPr lang="en-US" altLang="zh-CN" i="1">
                            <a:latin typeface="Cambria Math" panose="02040503050406030204" pitchFamily="18" charset="0"/>
                          </a:rPr>
                          <m:t>′</m:t>
                        </m:r>
                      </m:sup>
                    </m:sSubSup>
                  </m:oMath>
                </a14:m>
                <a:endParaRPr lang="en-US" altLang="zh-CN" dirty="0"/>
              </a:p>
            </p:txBody>
          </p:sp>
        </mc:Choice>
        <mc:Fallback xmlns="">
          <p:sp>
            <p:nvSpPr>
              <p:cNvPr id="74" name="TextBox 73"/>
              <p:cNvSpPr txBox="1">
                <a:spLocks noRot="1" noChangeAspect="1" noMove="1" noResize="1" noEditPoints="1" noAdjustHandles="1" noChangeArrowheads="1" noChangeShapeType="1" noTextEdit="1"/>
              </p:cNvSpPr>
              <p:nvPr/>
            </p:nvSpPr>
            <p:spPr>
              <a:xfrm>
                <a:off x="6032985" y="4882654"/>
                <a:ext cx="2397359" cy="646331"/>
              </a:xfrm>
              <a:prstGeom prst="rect">
                <a:avLst/>
              </a:prstGeom>
              <a:blipFill rotWithShape="0">
                <a:blip r:embed="rId7"/>
                <a:stretch>
                  <a:fillRect l="-2290" t="-7547" b="-943"/>
                </a:stretch>
              </a:blipFill>
            </p:spPr>
            <p:txBody>
              <a:bodyPr/>
              <a:lstStyle/>
              <a:p>
                <a:r>
                  <a:rPr lang="zh-CN" altLang="en-US">
                    <a:noFill/>
                  </a:rPr>
                  <a:t> </a:t>
                </a:r>
              </a:p>
            </p:txBody>
          </p:sp>
        </mc:Fallback>
      </mc:AlternateContent>
      <p:sp>
        <p:nvSpPr>
          <p:cNvPr id="1033" name="TextBox 1032"/>
          <p:cNvSpPr txBox="1"/>
          <p:nvPr/>
        </p:nvSpPr>
        <p:spPr>
          <a:xfrm>
            <a:off x="1595548" y="4881260"/>
            <a:ext cx="994151" cy="369332"/>
          </a:xfrm>
          <a:prstGeom prst="rect">
            <a:avLst/>
          </a:prstGeom>
          <a:noFill/>
        </p:spPr>
        <p:txBody>
          <a:bodyPr wrap="square" rtlCol="0">
            <a:spAutoFit/>
          </a:bodyPr>
          <a:lstStyle/>
          <a:p>
            <a:r>
              <a:rPr lang="en-US" altLang="zh-CN" dirty="0"/>
              <a:t>Alice</a:t>
            </a:r>
            <a:endParaRPr lang="zh-CN" altLang="en-US" dirty="0"/>
          </a:p>
        </p:txBody>
      </p:sp>
      <p:sp>
        <p:nvSpPr>
          <p:cNvPr id="76" name="TextBox 75"/>
          <p:cNvSpPr txBox="1"/>
          <p:nvPr/>
        </p:nvSpPr>
        <p:spPr>
          <a:xfrm>
            <a:off x="8059757" y="4957163"/>
            <a:ext cx="994151" cy="369332"/>
          </a:xfrm>
          <a:prstGeom prst="rect">
            <a:avLst/>
          </a:prstGeom>
          <a:noFill/>
        </p:spPr>
        <p:txBody>
          <a:bodyPr wrap="square" rtlCol="0">
            <a:spAutoFit/>
          </a:bodyPr>
          <a:lstStyle/>
          <a:p>
            <a:r>
              <a:rPr lang="en-US" altLang="zh-CN" dirty="0"/>
              <a:t>Bob</a:t>
            </a:r>
            <a:endParaRPr lang="zh-CN" altLang="en-US" dirty="0"/>
          </a:p>
        </p:txBody>
      </p:sp>
      <mc:AlternateContent xmlns:mc="http://schemas.openxmlformats.org/markup-compatibility/2006" xmlns:a14="http://schemas.microsoft.com/office/drawing/2010/main">
        <mc:Choice Requires="a14">
          <p:sp>
            <p:nvSpPr>
              <p:cNvPr id="1034" name="矩形 1033"/>
              <p:cNvSpPr/>
              <p:nvPr/>
            </p:nvSpPr>
            <p:spPr>
              <a:xfrm>
                <a:off x="1015811" y="5326494"/>
                <a:ext cx="1696426"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latin typeface="Cambria Math" panose="02040503050406030204" pitchFamily="18" charset="0"/>
                            </a:rPr>
                          </m:ctrlPr>
                        </m:sSubSupPr>
                        <m:e>
                          <m:r>
                            <a:rPr lang="en-US" altLang="zh-CN" i="1">
                              <a:latin typeface="Cambria Math" panose="02040503050406030204" pitchFamily="18" charset="0"/>
                            </a:rPr>
                            <m:t>𝑃𝐾</m:t>
                          </m:r>
                        </m:e>
                        <m:sub>
                          <m:r>
                            <a:rPr lang="en-US" altLang="zh-CN" b="0" i="1" smtClean="0">
                              <a:latin typeface="Cambria Math"/>
                            </a:rPr>
                            <m:t>𝐴</m:t>
                          </m:r>
                          <m:r>
                            <m:rPr>
                              <m:sty m:val="p"/>
                            </m:rPr>
                            <a:rPr lang="en-US" altLang="zh-CN" i="1">
                              <a:latin typeface="Cambria Math"/>
                            </a:rPr>
                            <m:t>lice</m:t>
                          </m:r>
                        </m:sub>
                        <m:sup>
                          <m:r>
                            <a:rPr lang="en-US" altLang="zh-CN" i="1">
                              <a:latin typeface="Cambria Math" panose="02040503050406030204" pitchFamily="18" charset="0"/>
                            </a:rPr>
                            <m:t>0</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0" i="1" smtClean="0">
                              <a:latin typeface="Cambria Math"/>
                            </a:rPr>
                            <m:t>𝑆</m:t>
                          </m:r>
                          <m:r>
                            <a:rPr lang="en-US" altLang="zh-CN" i="1">
                              <a:latin typeface="Cambria Math"/>
                            </a:rPr>
                            <m:t>𝐾</m:t>
                          </m:r>
                        </m:e>
                        <m:sub>
                          <m:r>
                            <a:rPr lang="en-US" altLang="zh-CN" i="1">
                              <a:latin typeface="Cambria Math"/>
                            </a:rPr>
                            <m:t>𝐴</m:t>
                          </m:r>
                          <m:r>
                            <m:rPr>
                              <m:sty m:val="p"/>
                            </m:rPr>
                            <a:rPr lang="en-US" altLang="zh-CN" i="1">
                              <a:latin typeface="Cambria Math"/>
                            </a:rPr>
                            <m:t>lice</m:t>
                          </m:r>
                        </m:sub>
                        <m:sup>
                          <m:r>
                            <a:rPr lang="en-US" altLang="zh-CN" i="1">
                              <a:latin typeface="Cambria Math"/>
                            </a:rPr>
                            <m:t>0</m:t>
                          </m:r>
                        </m:sup>
                      </m:sSubSup>
                    </m:oMath>
                  </m:oMathPara>
                </a14:m>
                <a:endParaRPr lang="zh-CN" altLang="en-US" dirty="0"/>
              </a:p>
            </p:txBody>
          </p:sp>
        </mc:Choice>
        <mc:Fallback xmlns="">
          <p:sp>
            <p:nvSpPr>
              <p:cNvPr id="1034" name="矩形 1033"/>
              <p:cNvSpPr>
                <a:spLocks noRot="1" noChangeAspect="1" noMove="1" noResize="1" noEditPoints="1" noAdjustHandles="1" noChangeArrowheads="1" noChangeShapeType="1" noTextEdit="1"/>
              </p:cNvSpPr>
              <p:nvPr/>
            </p:nvSpPr>
            <p:spPr>
              <a:xfrm>
                <a:off x="1015811" y="5326494"/>
                <a:ext cx="1696426" cy="404983"/>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7571436" y="5328593"/>
                <a:ext cx="1562287" cy="404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latin typeface="Cambria Math" panose="02040503050406030204" pitchFamily="18" charset="0"/>
                            </a:rPr>
                          </m:ctrlPr>
                        </m:sSubSupPr>
                        <m:e>
                          <m:r>
                            <a:rPr lang="en-US" altLang="zh-CN" i="1">
                              <a:latin typeface="Cambria Math" panose="02040503050406030204" pitchFamily="18" charset="0"/>
                            </a:rPr>
                            <m:t>𝑃𝐾</m:t>
                          </m:r>
                        </m:e>
                        <m:sub>
                          <m:r>
                            <a:rPr lang="en-US" altLang="zh-CN" b="0" i="1" smtClean="0">
                              <a:latin typeface="Cambria Math"/>
                            </a:rPr>
                            <m:t>𝐵</m:t>
                          </m:r>
                          <m:r>
                            <m:rPr>
                              <m:sty m:val="p"/>
                            </m:rPr>
                            <a:rPr lang="en-US" altLang="zh-CN" i="1">
                              <a:latin typeface="Cambria Math"/>
                            </a:rPr>
                            <m:t>ob</m:t>
                          </m:r>
                        </m:sub>
                        <m:sup>
                          <m:r>
                            <a:rPr lang="en-US" altLang="zh-CN" i="1">
                              <a:latin typeface="Cambria Math" panose="02040503050406030204" pitchFamily="18" charset="0"/>
                            </a:rPr>
                            <m:t>0</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0" i="1" smtClean="0">
                              <a:latin typeface="Cambria Math"/>
                            </a:rPr>
                            <m:t>𝑆</m:t>
                          </m:r>
                          <m:r>
                            <a:rPr lang="en-US" altLang="zh-CN" i="1">
                              <a:latin typeface="Cambria Math"/>
                            </a:rPr>
                            <m:t>𝐾</m:t>
                          </m:r>
                        </m:e>
                        <m:sub>
                          <m:r>
                            <a:rPr lang="en-US" altLang="zh-CN" b="0" i="1" smtClean="0">
                              <a:latin typeface="Cambria Math"/>
                            </a:rPr>
                            <m:t>𝐵</m:t>
                          </m:r>
                          <m:r>
                            <m:rPr>
                              <m:sty m:val="p"/>
                            </m:rPr>
                            <a:rPr lang="en-US" altLang="zh-CN" i="1">
                              <a:latin typeface="Cambria Math"/>
                            </a:rPr>
                            <m:t>ob</m:t>
                          </m:r>
                        </m:sub>
                        <m:sup>
                          <m:r>
                            <a:rPr lang="en-US" altLang="zh-CN" i="1">
                              <a:latin typeface="Cambria Math"/>
                            </a:rPr>
                            <m:t>0</m:t>
                          </m:r>
                        </m:sup>
                      </m:sSubSup>
                    </m:oMath>
                  </m:oMathPara>
                </a14:m>
                <a:endParaRPr lang="zh-CN" altLang="en-US" dirty="0"/>
              </a:p>
            </p:txBody>
          </p:sp>
        </mc:Choice>
        <mc:Fallback xmlns="">
          <p:sp>
            <p:nvSpPr>
              <p:cNvPr id="78" name="矩形 77"/>
              <p:cNvSpPr>
                <a:spLocks noRot="1" noChangeAspect="1" noMove="1" noResize="1" noEditPoints="1" noAdjustHandles="1" noChangeArrowheads="1" noChangeShapeType="1" noTextEdit="1"/>
              </p:cNvSpPr>
              <p:nvPr/>
            </p:nvSpPr>
            <p:spPr>
              <a:xfrm>
                <a:off x="7571436" y="5328593"/>
                <a:ext cx="1562287" cy="404663"/>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4346820" y="2096477"/>
                <a:ext cx="1449316" cy="646331"/>
              </a:xfrm>
              <a:prstGeom prst="rect">
                <a:avLst/>
              </a:prstGeom>
              <a:noFill/>
            </p:spPr>
            <p:txBody>
              <a:bodyPr wrap="square" rtlCol="0">
                <a:spAutoFit/>
              </a:bodyPr>
              <a:lstStyle/>
              <a:p>
                <a:r>
                  <a:rPr lang="en-US" altLang="zh-CN" dirty="0"/>
                  <a:t>3.</a:t>
                </a:r>
                <a:r>
                  <a:rPr lang="zh-CN" altLang="en-US" dirty="0"/>
                  <a:t>重加密生成</a:t>
                </a:r>
                <a14:m>
                  <m:oMath xmlns:m="http://schemas.openxmlformats.org/officeDocument/2006/math">
                    <m:r>
                      <a:rPr lang="zh-CN" altLang="en-US" i="1" dirty="0">
                        <a:latin typeface="Cambria Math" panose="02040503050406030204" pitchFamily="18" charset="0"/>
                      </a:rPr>
                      <m:t>密文</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𝐵𝑜𝑏</m:t>
                        </m:r>
                      </m:sub>
                      <m:sup>
                        <m:r>
                          <a:rPr lang="en-US" altLang="zh-CN" i="1">
                            <a:latin typeface="Cambria Math" panose="02040503050406030204" pitchFamily="18" charset="0"/>
                          </a:rPr>
                          <m:t>′</m:t>
                        </m:r>
                      </m:sup>
                    </m:sSubSup>
                  </m:oMath>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4346820" y="2096477"/>
                <a:ext cx="1449316" cy="646331"/>
              </a:xfrm>
              <a:prstGeom prst="rect">
                <a:avLst/>
              </a:prstGeom>
              <a:blipFill rotWithShape="0">
                <a:blip r:embed="rId10"/>
                <a:stretch>
                  <a:fillRect l="-3361" t="-754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7525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119" y="2423096"/>
            <a:ext cx="1008112" cy="1198669"/>
          </a:xfrm>
          <a:prstGeom prst="rect">
            <a:avLst/>
          </a:prstGeom>
        </p:spPr>
      </p:pic>
      <p:pic>
        <p:nvPicPr>
          <p:cNvPr id="5" name="Picture 3" descr="C:\Users\john\Desktop\119529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2347" y="2953976"/>
            <a:ext cx="1440160" cy="79208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5256" y="2520104"/>
            <a:ext cx="1008112" cy="1198669"/>
          </a:xfrm>
          <a:prstGeom prst="rect">
            <a:avLst/>
          </a:prstGeom>
        </p:spPr>
      </p:pic>
      <p:pic>
        <p:nvPicPr>
          <p:cNvPr id="7" name="Picture 3" descr="C:\Users\john\Desktop\119529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2231" y="2960924"/>
            <a:ext cx="1440160" cy="79208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094" y="5070778"/>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365" y="4837365"/>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矩形 9"/>
              <p:cNvSpPr/>
              <p:nvPr/>
            </p:nvSpPr>
            <p:spPr>
              <a:xfrm>
                <a:off x="3122347" y="5006125"/>
                <a:ext cx="1213858" cy="2905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1200" i="1" smtClean="0">
                              <a:latin typeface="Cambria Math" panose="02040503050406030204" pitchFamily="18" charset="0"/>
                            </a:rPr>
                          </m:ctrlPr>
                        </m:sSubSupPr>
                        <m:e>
                          <m:r>
                            <a:rPr lang="en-US" altLang="zh-CN" sz="1200" i="1">
                              <a:latin typeface="Cambria Math" panose="02040503050406030204" pitchFamily="18" charset="0"/>
                            </a:rPr>
                            <m:t>𝑃𝐾</m:t>
                          </m:r>
                        </m:e>
                        <m:sub>
                          <m:r>
                            <a:rPr lang="en-US" altLang="zh-CN" sz="1200" b="0" i="1" smtClean="0">
                              <a:latin typeface="Cambria Math"/>
                            </a:rPr>
                            <m:t>𝐴</m:t>
                          </m:r>
                          <m:r>
                            <m:rPr>
                              <m:sty m:val="p"/>
                            </m:rPr>
                            <a:rPr lang="en-US" altLang="zh-CN" sz="1200" i="1">
                              <a:latin typeface="Cambria Math"/>
                            </a:rPr>
                            <m:t>lice</m:t>
                          </m:r>
                        </m:sub>
                        <m:sup>
                          <m:r>
                            <a:rPr lang="en-US" altLang="zh-CN" sz="1200" i="1">
                              <a:latin typeface="Cambria Math" panose="02040503050406030204" pitchFamily="18" charset="0"/>
                            </a:rPr>
                            <m:t>0</m:t>
                          </m:r>
                        </m:sup>
                      </m:sSubSup>
                      <m:r>
                        <a:rPr lang="en-US" altLang="zh-CN" sz="1200" i="1">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b="0" i="1" smtClean="0">
                              <a:latin typeface="Cambria Math"/>
                            </a:rPr>
                            <m:t>𝑆</m:t>
                          </m:r>
                          <m:r>
                            <a:rPr lang="en-US" altLang="zh-CN" sz="1200" i="1">
                              <a:latin typeface="Cambria Math"/>
                            </a:rPr>
                            <m:t>𝐾</m:t>
                          </m:r>
                        </m:e>
                        <m:sub>
                          <m:r>
                            <a:rPr lang="en-US" altLang="zh-CN" sz="1200" i="1">
                              <a:latin typeface="Cambria Math"/>
                            </a:rPr>
                            <m:t>𝐴</m:t>
                          </m:r>
                          <m:r>
                            <m:rPr>
                              <m:sty m:val="p"/>
                            </m:rPr>
                            <a:rPr lang="en-US" altLang="zh-CN" sz="1200" i="1">
                              <a:latin typeface="Cambria Math"/>
                            </a:rPr>
                            <m:t>lice</m:t>
                          </m:r>
                        </m:sub>
                        <m:sup>
                          <m:r>
                            <a:rPr lang="en-US" altLang="zh-CN" sz="1200" i="1">
                              <a:latin typeface="Cambria Math"/>
                            </a:rPr>
                            <m:t>0</m:t>
                          </m:r>
                        </m:sup>
                      </m:sSubSup>
                    </m:oMath>
                  </m:oMathPara>
                </a14:m>
                <a:endParaRPr lang="zh-CN" altLang="en-US" sz="1200" dirty="0"/>
              </a:p>
            </p:txBody>
          </p:sp>
        </mc:Choice>
        <mc:Fallback xmlns="">
          <p:sp>
            <p:nvSpPr>
              <p:cNvPr id="10" name="矩形 9"/>
              <p:cNvSpPr>
                <a:spLocks noRot="1" noChangeAspect="1" noMove="1" noResize="1" noEditPoints="1" noAdjustHandles="1" noChangeArrowheads="1" noChangeShapeType="1" noTextEdit="1"/>
              </p:cNvSpPr>
              <p:nvPr/>
            </p:nvSpPr>
            <p:spPr>
              <a:xfrm>
                <a:off x="3122347" y="5006125"/>
                <a:ext cx="1213858" cy="29052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571436" y="5046897"/>
                <a:ext cx="1159355" cy="290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1200" i="1" smtClean="0">
                              <a:latin typeface="Cambria Math" panose="02040503050406030204" pitchFamily="18" charset="0"/>
                            </a:rPr>
                          </m:ctrlPr>
                        </m:sSubSupPr>
                        <m:e>
                          <m:r>
                            <a:rPr lang="en-US" altLang="zh-CN" sz="1200" i="1">
                              <a:latin typeface="Cambria Math" panose="02040503050406030204" pitchFamily="18" charset="0"/>
                            </a:rPr>
                            <m:t>𝑃𝐾</m:t>
                          </m:r>
                        </m:e>
                        <m:sub>
                          <m:r>
                            <a:rPr lang="en-US" altLang="zh-CN" sz="1200" b="0" i="1" smtClean="0">
                              <a:latin typeface="Cambria Math"/>
                            </a:rPr>
                            <m:t>𝐶</m:t>
                          </m:r>
                          <m:r>
                            <m:rPr>
                              <m:sty m:val="p"/>
                            </m:rPr>
                            <a:rPr lang="en-US" altLang="zh-CN" sz="1200" i="1">
                              <a:latin typeface="Cambria Math"/>
                            </a:rPr>
                            <m:t>arl</m:t>
                          </m:r>
                        </m:sub>
                        <m:sup>
                          <m:r>
                            <a:rPr lang="en-US" altLang="zh-CN" sz="1200" i="1">
                              <a:latin typeface="Cambria Math" panose="02040503050406030204" pitchFamily="18" charset="0"/>
                            </a:rPr>
                            <m:t>0</m:t>
                          </m:r>
                        </m:sup>
                      </m:sSubSup>
                      <m:r>
                        <a:rPr lang="en-US" altLang="zh-CN" sz="1200" i="1">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b="0" i="1" smtClean="0">
                              <a:latin typeface="Cambria Math"/>
                            </a:rPr>
                            <m:t>𝑆</m:t>
                          </m:r>
                          <m:r>
                            <a:rPr lang="en-US" altLang="zh-CN" sz="1200" i="1">
                              <a:latin typeface="Cambria Math"/>
                            </a:rPr>
                            <m:t>𝐾</m:t>
                          </m:r>
                        </m:e>
                        <m:sub>
                          <m:r>
                            <a:rPr lang="en-US" altLang="zh-CN" sz="1200" b="0" i="1" smtClean="0">
                              <a:latin typeface="Cambria Math"/>
                            </a:rPr>
                            <m:t>𝐶</m:t>
                          </m:r>
                          <m:r>
                            <a:rPr lang="zh-CN" altLang="en-US" sz="1200" b="0" i="1" smtClean="0">
                              <a:latin typeface="Cambria Math"/>
                            </a:rPr>
                            <m:t>𝛼</m:t>
                          </m:r>
                          <m:r>
                            <a:rPr lang="en-US" altLang="zh-CN" sz="1200" b="0" i="1" smtClean="0">
                              <a:latin typeface="Cambria Math"/>
                            </a:rPr>
                            <m:t>𝑟𝑙</m:t>
                          </m:r>
                        </m:sub>
                        <m:sup>
                          <m:r>
                            <a:rPr lang="en-US" altLang="zh-CN" sz="1200" i="1">
                              <a:latin typeface="Cambria Math"/>
                            </a:rPr>
                            <m:t>0</m:t>
                          </m:r>
                        </m:sup>
                      </m:sSubSup>
                    </m:oMath>
                  </m:oMathPara>
                </a14:m>
                <a:endParaRPr lang="zh-CN" altLang="en-US" sz="1200" dirty="0"/>
              </a:p>
            </p:txBody>
          </p:sp>
        </mc:Choice>
        <mc:Fallback xmlns="">
          <p:sp>
            <p:nvSpPr>
              <p:cNvPr id="11" name="矩形 10"/>
              <p:cNvSpPr>
                <a:spLocks noRot="1" noChangeAspect="1" noMove="1" noResize="1" noEditPoints="1" noAdjustHandles="1" noChangeArrowheads="1" noChangeShapeType="1" noTextEdit="1"/>
              </p:cNvSpPr>
              <p:nvPr/>
            </p:nvSpPr>
            <p:spPr>
              <a:xfrm>
                <a:off x="7571436" y="5046897"/>
                <a:ext cx="1159355" cy="290721"/>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13" name="直接箭头连接符 12"/>
          <p:cNvCxnSpPr/>
          <p:nvPr/>
        </p:nvCxnSpPr>
        <p:spPr>
          <a:xfrm flipH="1" flipV="1">
            <a:off x="1920322" y="3576489"/>
            <a:ext cx="1123972" cy="1438428"/>
          </a:xfrm>
          <a:prstGeom prst="straightConnector1">
            <a:avLst/>
          </a:prstGeom>
          <a:ln w="28575">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691680" y="3753012"/>
            <a:ext cx="1149414" cy="1455604"/>
          </a:xfrm>
          <a:prstGeom prst="straightConnector1">
            <a:avLst/>
          </a:prstGeom>
          <a:ln w="28575">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rot="3057423">
                <a:off x="995820" y="4397442"/>
                <a:ext cx="2065466" cy="312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a:latin typeface="Cambria Math"/>
                            </a:rPr>
                            <m:t>𝑀𝑃</m:t>
                          </m:r>
                        </m:e>
                        <m:sub>
                          <m:r>
                            <a:rPr lang="zh-CN" altLang="en-US" sz="1200" i="1" smtClean="0">
                              <a:latin typeface="Cambria Math"/>
                            </a:rPr>
                            <m:t>𝛼</m:t>
                          </m:r>
                        </m:sub>
                      </m:sSub>
                      <m:r>
                        <a:rPr lang="zh-CN" altLang="en-US" sz="1200" b="0" i="1" smtClean="0">
                          <a:latin typeface="Cambria Math"/>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𝑃𝐾</m:t>
                          </m:r>
                        </m:e>
                        <m:sub>
                          <m:r>
                            <a:rPr lang="en-US" altLang="zh-CN" sz="1200" i="1">
                              <a:latin typeface="Cambria Math"/>
                            </a:rPr>
                            <m:t>𝐶</m:t>
                          </m:r>
                          <m:r>
                            <m:rPr>
                              <m:sty m:val="p"/>
                            </m:rPr>
                            <a:rPr lang="en-US" altLang="zh-CN" sz="1200" i="1">
                              <a:latin typeface="Cambria Math"/>
                            </a:rPr>
                            <m:t>arl</m:t>
                          </m:r>
                        </m:sub>
                        <m:sup>
                          <m:r>
                            <a:rPr lang="en-US" altLang="zh-CN" sz="1200" i="1">
                              <a:latin typeface="Cambria Math" panose="02040503050406030204" pitchFamily="18" charset="0"/>
                            </a:rPr>
                            <m:t>0</m:t>
                          </m:r>
                        </m:sup>
                      </m:sSubSup>
                      <m:r>
                        <a:rPr lang="zh-CN" altLang="en-US" sz="1200" i="1">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𝑃𝐾</m:t>
                          </m:r>
                        </m:e>
                        <m:sub>
                          <m:r>
                            <a:rPr lang="en-US" altLang="zh-CN" sz="1200" i="1">
                              <a:latin typeface="Cambria Math" panose="02040503050406030204" pitchFamily="18" charset="0"/>
                            </a:rPr>
                            <m:t>𝛽</m:t>
                          </m:r>
                        </m:sub>
                        <m:sup>
                          <m:r>
                            <a:rPr lang="en-US" altLang="zh-CN" sz="1200" i="1">
                              <a:latin typeface="Cambria Math" panose="02040503050406030204" pitchFamily="18" charset="0"/>
                            </a:rPr>
                            <m:t>1</m:t>
                          </m:r>
                        </m:sup>
                      </m:sSubSup>
                      <m:r>
                        <a:rPr lang="zh-CN" altLang="en-US" sz="1200" b="0" i="1" smtClean="0">
                          <a:latin typeface="Cambria Math"/>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𝑆𝐾</m:t>
                          </m:r>
                        </m:e>
                        <m:sub>
                          <m:r>
                            <a:rPr lang="en-US" altLang="zh-CN" sz="1200" i="1">
                              <a:latin typeface="Cambria Math" panose="02040503050406030204" pitchFamily="18" charset="0"/>
                            </a:rPr>
                            <m:t>𝛽</m:t>
                          </m:r>
                        </m:sub>
                        <m:sup>
                          <m:r>
                            <a:rPr lang="en-US" altLang="zh-CN" sz="1200" i="1">
                              <a:latin typeface="Cambria Math" panose="02040503050406030204" pitchFamily="18" charset="0"/>
                            </a:rPr>
                            <m:t>1</m:t>
                          </m:r>
                        </m:sup>
                      </m:sSubSup>
                    </m:oMath>
                  </m:oMathPara>
                </a14:m>
                <a:endParaRPr lang="zh-CN" altLang="en-US" sz="1200" dirty="0"/>
              </a:p>
            </p:txBody>
          </p:sp>
        </mc:Choice>
        <mc:Fallback xmlns="">
          <p:sp>
            <p:nvSpPr>
              <p:cNvPr id="17" name="TextBox 16"/>
              <p:cNvSpPr txBox="1">
                <a:spLocks noRot="1" noChangeAspect="1" noMove="1" noResize="1" noEditPoints="1" noAdjustHandles="1" noChangeArrowheads="1" noChangeShapeType="1" noTextEdit="1"/>
              </p:cNvSpPr>
              <p:nvPr/>
            </p:nvSpPr>
            <p:spPr>
              <a:xfrm rot="3057423">
                <a:off x="995820" y="4397442"/>
                <a:ext cx="2065466" cy="31265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rot="3291973">
                <a:off x="2211664" y="4147445"/>
                <a:ext cx="1129466" cy="3118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1200" i="1">
                              <a:latin typeface="Cambria Math" panose="02040503050406030204" pitchFamily="18" charset="0"/>
                            </a:rPr>
                          </m:ctrlPr>
                        </m:sSubSupPr>
                        <m:e>
                          <m:r>
                            <a:rPr lang="zh-CN" altLang="en-US" sz="1200" i="1" smtClean="0">
                              <a:latin typeface="Cambria Math" panose="02040503050406030204" pitchFamily="18" charset="0"/>
                            </a:rPr>
                            <m:t>𝛼</m:t>
                          </m:r>
                          <m:r>
                            <a:rPr lang="en-US" altLang="zh-CN" sz="1200" i="1">
                              <a:latin typeface="Cambria Math" panose="02040503050406030204" pitchFamily="18" charset="0"/>
                            </a:rPr>
                            <m:t>𝑢𝑥</m:t>
                          </m:r>
                        </m:e>
                        <m:sub>
                          <m:r>
                            <a:rPr lang="en-US" altLang="zh-CN" sz="1200" i="1">
                              <a:latin typeface="Cambria Math" panose="02040503050406030204" pitchFamily="18" charset="0"/>
                            </a:rPr>
                            <m:t>𝛽</m:t>
                          </m:r>
                        </m:sub>
                        <m:sup>
                          <m:r>
                            <a:rPr lang="en-US" altLang="zh-CN" sz="1200" i="1">
                              <a:latin typeface="Cambria Math" panose="02040503050406030204" pitchFamily="18" charset="0"/>
                            </a:rPr>
                            <m:t>1</m:t>
                          </m:r>
                        </m:sup>
                      </m:sSubSup>
                    </m:oMath>
                  </m:oMathPara>
                </a14:m>
                <a:endParaRPr lang="zh-CN" altLang="en-US" sz="1200" dirty="0"/>
              </a:p>
            </p:txBody>
          </p:sp>
        </mc:Choice>
        <mc:Fallback xmlns="">
          <p:sp>
            <p:nvSpPr>
              <p:cNvPr id="18" name="TextBox 17"/>
              <p:cNvSpPr txBox="1">
                <a:spLocks noRot="1" noChangeAspect="1" noMove="1" noResize="1" noEditPoints="1" noAdjustHandles="1" noChangeArrowheads="1" noChangeShapeType="1" noTextEdit="1"/>
              </p:cNvSpPr>
              <p:nvPr/>
            </p:nvSpPr>
            <p:spPr>
              <a:xfrm rot="3291973">
                <a:off x="2211664" y="4147445"/>
                <a:ext cx="1129466" cy="311880"/>
              </a:xfrm>
              <a:prstGeom prst="rect">
                <a:avLst/>
              </a:prstGeom>
              <a:blipFill rotWithShape="0">
                <a:blip r:embed="rId8"/>
                <a:stretch>
                  <a:fillRect/>
                </a:stretch>
              </a:blipFill>
            </p:spPr>
            <p:txBody>
              <a:bodyPr/>
              <a:lstStyle/>
              <a:p>
                <a:r>
                  <a:rPr lang="zh-CN" altLang="en-US">
                    <a:noFill/>
                  </a:rPr>
                  <a:t> </a:t>
                </a:r>
              </a:p>
            </p:txBody>
          </p:sp>
        </mc:Fallback>
      </mc:AlternateContent>
      <p:cxnSp>
        <p:nvCxnSpPr>
          <p:cNvPr id="20" name="直接箭头连接符 19"/>
          <p:cNvCxnSpPr/>
          <p:nvPr/>
        </p:nvCxnSpPr>
        <p:spPr>
          <a:xfrm flipV="1">
            <a:off x="3275856" y="3753012"/>
            <a:ext cx="566571" cy="1293885"/>
          </a:xfrm>
          <a:prstGeom prst="straightConnector1">
            <a:avLst/>
          </a:prstGeom>
          <a:ln w="28575">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rot="17500785">
                <a:off x="3280934" y="4304641"/>
                <a:ext cx="123362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1200" i="1" smtClean="0">
                              <a:latin typeface="Cambria Math" panose="02040503050406030204" pitchFamily="18" charset="0"/>
                            </a:rPr>
                          </m:ctrlPr>
                        </m:sSubPr>
                        <m:e>
                          <m:r>
                            <a:rPr lang="en-US" altLang="zh-CN" sz="1200" i="1">
                              <a:latin typeface="Cambria Math" panose="02040503050406030204" pitchFamily="18" charset="0"/>
                            </a:rPr>
                            <m:t>𝑅𝐾</m:t>
                          </m:r>
                        </m:e>
                        <m:sub>
                          <m:r>
                            <a:rPr lang="en-US" altLang="zh-CN" sz="1200" b="0" i="1" smtClean="0">
                              <a:latin typeface="Cambria Math"/>
                            </a:rPr>
                            <m:t>𝐴</m:t>
                          </m:r>
                          <m:r>
                            <m:rPr>
                              <m:sty m:val="p"/>
                            </m:rPr>
                            <a:rPr lang="en-US" altLang="zh-CN" sz="1200" i="1">
                              <a:latin typeface="Cambria Math"/>
                            </a:rPr>
                            <m:t>lice</m:t>
                          </m:r>
                          <m:r>
                            <a:rPr lang="zh-CN" altLang="zh-CN" sz="1200" i="1" smtClean="0">
                              <a:latin typeface="Cambria Math" panose="02040503050406030204" pitchFamily="18" charset="0"/>
                            </a:rPr>
                            <m:t> </m:t>
                          </m:r>
                          <m:r>
                            <a:rPr lang="en-US" altLang="zh-CN" sz="1200" i="1">
                              <a:latin typeface="Cambria Math" panose="02040503050406030204" pitchFamily="18" charset="0"/>
                            </a:rPr>
                            <m:t>→</m:t>
                          </m:r>
                          <m:r>
                            <a:rPr lang="en-US" altLang="zh-CN" sz="1200" b="0" i="1" smtClean="0">
                              <a:latin typeface="Cambria Math"/>
                            </a:rPr>
                            <m:t>𝐶</m:t>
                          </m:r>
                          <m:r>
                            <m:rPr>
                              <m:sty m:val="p"/>
                            </m:rPr>
                            <a:rPr lang="en-US" altLang="zh-CN" sz="1200" i="1">
                              <a:latin typeface="Cambria Math"/>
                            </a:rPr>
                            <m:t>a</m:t>
                          </m:r>
                          <m:r>
                            <m:rPr>
                              <m:sty m:val="p"/>
                            </m:rPr>
                            <a:rPr lang="en-US" altLang="zh-CN" sz="1200" i="1">
                              <a:latin typeface="Cambria Math" panose="02040503050406030204" pitchFamily="18" charset="0"/>
                            </a:rPr>
                            <m:t>r</m:t>
                          </m:r>
                          <m:r>
                            <m:rPr>
                              <m:sty m:val="p"/>
                            </m:rPr>
                            <a:rPr lang="en-US" altLang="zh-CN" sz="1200" i="1">
                              <a:latin typeface="Cambria Math"/>
                            </a:rPr>
                            <m:t>l</m:t>
                          </m:r>
                        </m:sub>
                      </m:sSub>
                    </m:oMath>
                  </m:oMathPara>
                </a14:m>
                <a:endParaRPr lang="zh-CN" altLang="en-US" sz="1200" dirty="0"/>
              </a:p>
            </p:txBody>
          </p:sp>
        </mc:Choice>
        <mc:Fallback xmlns="">
          <p:sp>
            <p:nvSpPr>
              <p:cNvPr id="21" name="TextBox 20"/>
              <p:cNvSpPr txBox="1">
                <a:spLocks noRot="1" noChangeAspect="1" noMove="1" noResize="1" noEditPoints="1" noAdjustHandles="1" noChangeArrowheads="1" noChangeShapeType="1" noTextEdit="1"/>
              </p:cNvSpPr>
              <p:nvPr/>
            </p:nvSpPr>
            <p:spPr>
              <a:xfrm rot="17500785">
                <a:off x="3280934" y="4304641"/>
                <a:ext cx="1233629" cy="276999"/>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23" name="直接箭头连接符 22"/>
          <p:cNvCxnSpPr/>
          <p:nvPr/>
        </p:nvCxnSpPr>
        <p:spPr>
          <a:xfrm>
            <a:off x="6444208" y="3790781"/>
            <a:ext cx="742054" cy="1048496"/>
          </a:xfrm>
          <a:prstGeom prst="straightConnector1">
            <a:avLst/>
          </a:prstGeom>
          <a:ln w="28575">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5" idx="3"/>
            <a:endCxn id="7" idx="1"/>
          </p:cNvCxnSpPr>
          <p:nvPr/>
        </p:nvCxnSpPr>
        <p:spPr>
          <a:xfrm>
            <a:off x="4562507" y="3350020"/>
            <a:ext cx="1019724" cy="6948"/>
          </a:xfrm>
          <a:prstGeom prst="straightConnector1">
            <a:avLst/>
          </a:prstGeom>
          <a:ln w="28575">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矩形 27"/>
              <p:cNvSpPr/>
              <p:nvPr/>
            </p:nvSpPr>
            <p:spPr>
              <a:xfrm>
                <a:off x="4687011" y="3020841"/>
                <a:ext cx="568361" cy="278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1200" i="1" smtClean="0">
                              <a:latin typeface="Cambria Math" panose="02040503050406030204" pitchFamily="18" charset="0"/>
                            </a:rPr>
                          </m:ctrlPr>
                        </m:sSubSupPr>
                        <m:e>
                          <m:r>
                            <a:rPr lang="en-US" altLang="zh-CN" sz="1200" i="1">
                              <a:latin typeface="Cambria Math" panose="02040503050406030204" pitchFamily="18" charset="0"/>
                            </a:rPr>
                            <m:t>𝐶</m:t>
                          </m:r>
                        </m:e>
                        <m:sub>
                          <m:r>
                            <a:rPr lang="en-US" altLang="zh-CN" sz="1200" b="0" i="1" smtClean="0">
                              <a:latin typeface="Cambria Math"/>
                            </a:rPr>
                            <m:t>𝐶</m:t>
                          </m:r>
                          <m:r>
                            <m:rPr>
                              <m:sty m:val="p"/>
                            </m:rPr>
                            <a:rPr lang="en-US" altLang="zh-CN" sz="1200" i="1">
                              <a:latin typeface="Cambria Math"/>
                            </a:rPr>
                            <m:t>a</m:t>
                          </m:r>
                          <m:r>
                            <m:rPr>
                              <m:sty m:val="p"/>
                            </m:rPr>
                            <a:rPr lang="en-US" altLang="zh-CN" sz="1200" i="1">
                              <a:latin typeface="Cambria Math" panose="02040503050406030204" pitchFamily="18" charset="0"/>
                            </a:rPr>
                            <m:t>r</m:t>
                          </m:r>
                          <m:r>
                            <m:rPr>
                              <m:sty m:val="p"/>
                            </m:rPr>
                            <a:rPr lang="en-US" altLang="zh-CN" sz="1200" i="1">
                              <a:latin typeface="Cambria Math"/>
                            </a:rPr>
                            <m:t>l</m:t>
                          </m:r>
                        </m:sub>
                        <m:sup>
                          <m:r>
                            <a:rPr lang="en-US" altLang="zh-CN" sz="1200" i="1">
                              <a:latin typeface="Cambria Math" panose="02040503050406030204" pitchFamily="18" charset="0"/>
                            </a:rPr>
                            <m:t>′</m:t>
                          </m:r>
                        </m:sup>
                      </m:sSubSup>
                    </m:oMath>
                  </m:oMathPara>
                </a14:m>
                <a:endParaRPr lang="zh-CN" altLang="en-US" sz="1200" dirty="0"/>
              </a:p>
            </p:txBody>
          </p:sp>
        </mc:Choice>
        <mc:Fallback xmlns="">
          <p:sp>
            <p:nvSpPr>
              <p:cNvPr id="28" name="矩形 27"/>
              <p:cNvSpPr>
                <a:spLocks noRot="1" noChangeAspect="1" noMove="1" noResize="1" noEditPoints="1" noAdjustHandles="1" noChangeArrowheads="1" noChangeShapeType="1" noTextEdit="1"/>
              </p:cNvSpPr>
              <p:nvPr/>
            </p:nvSpPr>
            <p:spPr>
              <a:xfrm>
                <a:off x="4687011" y="3020841"/>
                <a:ext cx="568361" cy="278538"/>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rot="3364708">
                <a:off x="6726673" y="3977523"/>
                <a:ext cx="568361" cy="278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1200" i="1" smtClean="0">
                              <a:latin typeface="Cambria Math" panose="02040503050406030204" pitchFamily="18" charset="0"/>
                            </a:rPr>
                          </m:ctrlPr>
                        </m:sSubSupPr>
                        <m:e>
                          <m:r>
                            <a:rPr lang="en-US" altLang="zh-CN" sz="1200" i="1">
                              <a:latin typeface="Cambria Math" panose="02040503050406030204" pitchFamily="18" charset="0"/>
                            </a:rPr>
                            <m:t>𝐶</m:t>
                          </m:r>
                        </m:e>
                        <m:sub>
                          <m:r>
                            <a:rPr lang="en-US" altLang="zh-CN" sz="1200" b="0" i="1" smtClean="0">
                              <a:latin typeface="Cambria Math"/>
                            </a:rPr>
                            <m:t>𝐶</m:t>
                          </m:r>
                          <m:r>
                            <m:rPr>
                              <m:sty m:val="p"/>
                            </m:rPr>
                            <a:rPr lang="en-US" altLang="zh-CN" sz="1200" i="1">
                              <a:latin typeface="Cambria Math"/>
                            </a:rPr>
                            <m:t>a</m:t>
                          </m:r>
                          <m:r>
                            <m:rPr>
                              <m:sty m:val="p"/>
                            </m:rPr>
                            <a:rPr lang="en-US" altLang="zh-CN" sz="1200" i="1">
                              <a:latin typeface="Cambria Math" panose="02040503050406030204" pitchFamily="18" charset="0"/>
                            </a:rPr>
                            <m:t>r</m:t>
                          </m:r>
                          <m:r>
                            <m:rPr>
                              <m:sty m:val="p"/>
                            </m:rPr>
                            <a:rPr lang="en-US" altLang="zh-CN" sz="1200" i="1">
                              <a:latin typeface="Cambria Math"/>
                            </a:rPr>
                            <m:t>l</m:t>
                          </m:r>
                        </m:sub>
                        <m:sup>
                          <m:r>
                            <a:rPr lang="en-US" altLang="zh-CN" sz="1200" i="1">
                              <a:latin typeface="Cambria Math" panose="02040503050406030204" pitchFamily="18" charset="0"/>
                            </a:rPr>
                            <m:t>′</m:t>
                          </m:r>
                        </m:sup>
                      </m:sSubSup>
                    </m:oMath>
                  </m:oMathPara>
                </a14:m>
                <a:endParaRPr lang="zh-CN" altLang="en-US" sz="1200" dirty="0"/>
              </a:p>
            </p:txBody>
          </p:sp>
        </mc:Choice>
        <mc:Fallback xmlns="">
          <p:sp>
            <p:nvSpPr>
              <p:cNvPr id="29" name="矩形 28"/>
              <p:cNvSpPr>
                <a:spLocks noRot="1" noChangeAspect="1" noMove="1" noResize="1" noEditPoints="1" noAdjustHandles="1" noChangeArrowheads="1" noChangeShapeType="1" noTextEdit="1"/>
              </p:cNvSpPr>
              <p:nvPr/>
            </p:nvSpPr>
            <p:spPr>
              <a:xfrm rot="3364708">
                <a:off x="6726673" y="3977523"/>
                <a:ext cx="568361" cy="278538"/>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8250014" y="3718773"/>
                <a:ext cx="627223"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a:rPr>
                            <m:t>𝐾𝐺𝐶</m:t>
                          </m:r>
                        </m:e>
                        <m:sub>
                          <m:r>
                            <a:rPr lang="zh-CN" altLang="en-US" sz="1200" b="0" i="1" smtClean="0">
                              <a:latin typeface="Cambria Math"/>
                            </a:rPr>
                            <m:t>𝛼</m:t>
                          </m:r>
                        </m:sub>
                      </m:sSub>
                    </m:oMath>
                  </m:oMathPara>
                </a14:m>
                <a:endParaRPr lang="zh-CN" altLang="en-US" sz="1200" dirty="0"/>
              </a:p>
            </p:txBody>
          </p:sp>
        </mc:Choice>
        <mc:Fallback xmlns="">
          <p:sp>
            <p:nvSpPr>
              <p:cNvPr id="30" name="矩形 29"/>
              <p:cNvSpPr>
                <a:spLocks noRot="1" noChangeAspect="1" noMove="1" noResize="1" noEditPoints="1" noAdjustHandles="1" noChangeArrowheads="1" noChangeShapeType="1" noTextEdit="1"/>
              </p:cNvSpPr>
              <p:nvPr/>
            </p:nvSpPr>
            <p:spPr>
              <a:xfrm>
                <a:off x="8250014" y="3718773"/>
                <a:ext cx="627223" cy="276999"/>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98463" y="3653200"/>
                <a:ext cx="626582" cy="2934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a:rPr>
                            <m:t>𝐾𝐺𝐶</m:t>
                          </m:r>
                        </m:e>
                        <m:sub>
                          <m:r>
                            <a:rPr lang="en-US" altLang="zh-CN" sz="1200" i="1">
                              <a:latin typeface="Cambria Math" panose="02040503050406030204" pitchFamily="18" charset="0"/>
                            </a:rPr>
                            <m:t>𝛽</m:t>
                          </m:r>
                        </m:sub>
                      </m:sSub>
                    </m:oMath>
                  </m:oMathPara>
                </a14:m>
                <a:endParaRPr lang="zh-CN" altLang="en-US" sz="1200" dirty="0"/>
              </a:p>
            </p:txBody>
          </p:sp>
        </mc:Choice>
        <mc:Fallback xmlns="">
          <p:sp>
            <p:nvSpPr>
              <p:cNvPr id="31" name="矩形 30"/>
              <p:cNvSpPr>
                <a:spLocks noRot="1" noChangeAspect="1" noMove="1" noResize="1" noEditPoints="1" noAdjustHandles="1" noChangeArrowheads="1" noChangeShapeType="1" noTextEdit="1"/>
              </p:cNvSpPr>
              <p:nvPr/>
            </p:nvSpPr>
            <p:spPr>
              <a:xfrm>
                <a:off x="898463" y="3653200"/>
                <a:ext cx="626582" cy="293478"/>
              </a:xfrm>
              <a:prstGeom prst="rect">
                <a:avLst/>
              </a:prstGeom>
              <a:blipFill rotWithShape="0">
                <a:blip r:embed="rId13"/>
                <a:stretch>
                  <a:fillRect b="-4167"/>
                </a:stretch>
              </a:blipFill>
            </p:spPr>
            <p:txBody>
              <a:bodyPr/>
              <a:lstStyle/>
              <a:p>
                <a:r>
                  <a:rPr lang="zh-CN" altLang="en-US">
                    <a:noFill/>
                  </a:rPr>
                  <a:t> </a:t>
                </a:r>
              </a:p>
            </p:txBody>
          </p:sp>
        </mc:Fallback>
      </mc:AlternateContent>
      <p:cxnSp>
        <p:nvCxnSpPr>
          <p:cNvPr id="46" name="曲线连接符 45"/>
          <p:cNvCxnSpPr>
            <a:stCxn id="6" idx="0"/>
          </p:cNvCxnSpPr>
          <p:nvPr/>
        </p:nvCxnSpPr>
        <p:spPr>
          <a:xfrm rot="16200000" flipV="1">
            <a:off x="5734851" y="35643"/>
            <a:ext cx="817555" cy="4151368"/>
          </a:xfrm>
          <a:prstGeom prst="curvedConnector2">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51" name="曲线连接符 50"/>
          <p:cNvCxnSpPr>
            <a:endCxn id="4" idx="0"/>
          </p:cNvCxnSpPr>
          <p:nvPr/>
        </p:nvCxnSpPr>
        <p:spPr>
          <a:xfrm rot="10800000" flipV="1">
            <a:off x="1541176" y="1702548"/>
            <a:ext cx="2526769" cy="720547"/>
          </a:xfrm>
          <a:prstGeom prst="curvedConnector2">
            <a:avLst/>
          </a:prstGeom>
          <a:ln w="28575">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矩形 51"/>
              <p:cNvSpPr/>
              <p:nvPr/>
            </p:nvSpPr>
            <p:spPr>
              <a:xfrm>
                <a:off x="6222540" y="1567265"/>
                <a:ext cx="1185389" cy="290721"/>
              </a:xfrm>
              <a:prstGeom prst="rect">
                <a:avLst/>
              </a:prstGeom>
            </p:spPr>
            <p:txBody>
              <a:bodyPr wrap="none">
                <a:spAutoFit/>
              </a:bodyPr>
              <a:lstStyle/>
              <a:p>
                <a:r>
                  <a:rPr lang="en-US" altLang="zh-CN" sz="1200" dirty="0"/>
                  <a:t>2.</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a:rPr>
                          <m:t>𝑀𝑃</m:t>
                        </m:r>
                      </m:e>
                      <m:sub>
                        <m:r>
                          <a:rPr lang="zh-CN" altLang="en-US" sz="1200" i="1" smtClean="0">
                            <a:latin typeface="Cambria Math"/>
                          </a:rPr>
                          <m:t>𝛼</m:t>
                        </m:r>
                      </m:sub>
                    </m:sSub>
                  </m:oMath>
                </a14:m>
                <a:r>
                  <a:rPr lang="zh-CN" altLang="en-US" sz="1200" dirty="0"/>
                  <a:t>，</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𝑃𝐾</m:t>
                        </m:r>
                      </m:e>
                      <m:sub>
                        <m:r>
                          <a:rPr lang="en-US" altLang="zh-CN" sz="1200" i="1">
                            <a:latin typeface="Cambria Math"/>
                          </a:rPr>
                          <m:t>𝐶</m:t>
                        </m:r>
                        <m:r>
                          <m:rPr>
                            <m:sty m:val="p"/>
                          </m:rPr>
                          <a:rPr lang="en-US" altLang="zh-CN" sz="1200" i="1">
                            <a:latin typeface="Cambria Math"/>
                          </a:rPr>
                          <m:t>arl</m:t>
                        </m:r>
                      </m:sub>
                      <m:sup>
                        <m:r>
                          <a:rPr lang="en-US" altLang="zh-CN" sz="1200" i="1">
                            <a:latin typeface="Cambria Math" panose="02040503050406030204" pitchFamily="18" charset="0"/>
                          </a:rPr>
                          <m:t>0</m:t>
                        </m:r>
                      </m:sup>
                    </m:sSubSup>
                  </m:oMath>
                </a14:m>
                <a:endParaRPr lang="zh-CN" altLang="en-US" sz="1200" dirty="0"/>
              </a:p>
            </p:txBody>
          </p:sp>
        </mc:Choice>
        <mc:Fallback xmlns="">
          <p:sp>
            <p:nvSpPr>
              <p:cNvPr id="52" name="矩形 51"/>
              <p:cNvSpPr>
                <a:spLocks noRot="1" noChangeAspect="1" noMove="1" noResize="1" noEditPoints="1" noAdjustHandles="1" noChangeArrowheads="1" noChangeShapeType="1" noTextEdit="1"/>
              </p:cNvSpPr>
              <p:nvPr/>
            </p:nvSpPr>
            <p:spPr>
              <a:xfrm>
                <a:off x="6222540" y="1567265"/>
                <a:ext cx="1185389" cy="290721"/>
              </a:xfrm>
              <a:prstGeom prst="rect">
                <a:avLst/>
              </a:prstGeom>
              <a:blipFill rotWithShape="0">
                <a:blip r:embed="rId14"/>
                <a:stretch>
                  <a:fillRect l="-515" b="-14583"/>
                </a:stretch>
              </a:blipFill>
            </p:spPr>
            <p:txBody>
              <a:bodyPr/>
              <a:lstStyle/>
              <a:p>
                <a:r>
                  <a:rPr lang="zh-CN" altLang="en-US">
                    <a:noFill/>
                  </a:rPr>
                  <a:t> </a:t>
                </a:r>
              </a:p>
            </p:txBody>
          </p:sp>
        </mc:Fallback>
      </mc:AlternateContent>
      <p:sp>
        <p:nvSpPr>
          <p:cNvPr id="53" name="TextBox 52"/>
          <p:cNvSpPr txBox="1"/>
          <p:nvPr/>
        </p:nvSpPr>
        <p:spPr>
          <a:xfrm>
            <a:off x="3162030" y="3325465"/>
            <a:ext cx="1727335" cy="276999"/>
          </a:xfrm>
          <a:prstGeom prst="rect">
            <a:avLst/>
          </a:prstGeom>
          <a:noFill/>
        </p:spPr>
        <p:txBody>
          <a:bodyPr wrap="square" rtlCol="0">
            <a:spAutoFit/>
          </a:bodyPr>
          <a:lstStyle/>
          <a:p>
            <a:r>
              <a:rPr lang="en-US" altLang="zh-CN" sz="1200" dirty="0"/>
              <a:t>β-Based Cloud</a:t>
            </a:r>
            <a:endParaRPr lang="zh-CN" altLang="en-US" sz="1200" dirty="0"/>
          </a:p>
        </p:txBody>
      </p:sp>
      <mc:AlternateContent xmlns:mc="http://schemas.openxmlformats.org/markup-compatibility/2006" xmlns:a14="http://schemas.microsoft.com/office/drawing/2010/main">
        <mc:Choice Requires="a14">
          <p:sp>
            <p:nvSpPr>
              <p:cNvPr id="54" name="TextBox 53"/>
              <p:cNvSpPr txBox="1"/>
              <p:nvPr/>
            </p:nvSpPr>
            <p:spPr>
              <a:xfrm>
                <a:off x="5636058" y="3356968"/>
                <a:ext cx="1725417" cy="276999"/>
              </a:xfrm>
              <a:prstGeom prst="rect">
                <a:avLst/>
              </a:prstGeom>
              <a:noFill/>
            </p:spPr>
            <p:txBody>
              <a:bodyPr wrap="square" rtlCol="0">
                <a:spAutoFit/>
              </a:bodyPr>
              <a:lstStyle/>
              <a:p>
                <a14:m>
                  <m:oMath xmlns:m="http://schemas.openxmlformats.org/officeDocument/2006/math">
                    <m:r>
                      <a:rPr lang="en-US" altLang="zh-CN" sz="1200" i="1">
                        <a:latin typeface="Cambria Math"/>
                      </a:rPr>
                      <m:t> </m:t>
                    </m:r>
                    <m:r>
                      <a:rPr lang="zh-CN" altLang="en-US" sz="1200" i="1" smtClean="0">
                        <a:latin typeface="Cambria Math" panose="02040503050406030204" pitchFamily="18" charset="0"/>
                      </a:rPr>
                      <m:t>𝛼</m:t>
                    </m:r>
                  </m:oMath>
                </a14:m>
                <a:r>
                  <a:rPr lang="en-US" altLang="zh-CN" sz="1200" dirty="0"/>
                  <a:t>-Based Cloud</a:t>
                </a:r>
                <a:endParaRPr lang="zh-CN" altLang="en-US" sz="1200" dirty="0"/>
              </a:p>
            </p:txBody>
          </p:sp>
        </mc:Choice>
        <mc:Fallback xmlns="">
          <p:sp>
            <p:nvSpPr>
              <p:cNvPr id="54" name="TextBox 53"/>
              <p:cNvSpPr txBox="1">
                <a:spLocks noRot="1" noChangeAspect="1" noMove="1" noResize="1" noEditPoints="1" noAdjustHandles="1" noChangeArrowheads="1" noChangeShapeType="1" noTextEdit="1"/>
              </p:cNvSpPr>
              <p:nvPr/>
            </p:nvSpPr>
            <p:spPr>
              <a:xfrm>
                <a:off x="5636058" y="3356968"/>
                <a:ext cx="1725417" cy="276999"/>
              </a:xfrm>
              <a:prstGeom prst="rect">
                <a:avLst/>
              </a:prstGeom>
              <a:blipFill rotWithShape="0">
                <a:blip r:embed="rId15"/>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942438" y="5727230"/>
                <a:ext cx="5233406" cy="524054"/>
              </a:xfrm>
              <a:prstGeom prst="rect">
                <a:avLst/>
              </a:prstGeom>
              <a:noFill/>
            </p:spPr>
            <p:txBody>
              <a:bodyPr wrap="square" rtlCol="0">
                <a:spAutoFit/>
              </a:bodyPr>
              <a:lstStyle/>
              <a:p>
                <a:r>
                  <a:rPr lang="en-US" altLang="zh-CN" sz="1200" dirty="0"/>
                  <a:t>1.</a:t>
                </a:r>
                <a:r>
                  <a:rPr lang="zh-CN" altLang="en-US" sz="1200" dirty="0"/>
                  <a:t>请求</a:t>
                </a:r>
                <a14:m>
                  <m:oMath xmlns:m="http://schemas.openxmlformats.org/officeDocument/2006/math">
                    <m:r>
                      <a:rPr lang="en-US" altLang="zh-CN" sz="1200" i="1">
                        <a:latin typeface="Cambria Math" panose="02040503050406030204" pitchFamily="18" charset="0"/>
                      </a:rPr>
                      <m:t>𝛽</m:t>
                    </m:r>
                    <m:r>
                      <a:rPr lang="zh-CN" altLang="en-US" sz="1200" i="1" smtClean="0">
                        <a:latin typeface="Cambria Math" panose="02040503050406030204" pitchFamily="18" charset="0"/>
                      </a:rPr>
                      <m:t>方案</m:t>
                    </m:r>
                  </m:oMath>
                </a14:m>
                <a:r>
                  <a:rPr lang="zh-CN" altLang="en-US" sz="1200" dirty="0"/>
                  <a:t>中的临时公私钥、</a:t>
                </a:r>
                <a14:m>
                  <m:oMath xmlns:m="http://schemas.openxmlformats.org/officeDocument/2006/math">
                    <m:r>
                      <a:rPr lang="zh-CN" altLang="en-US" sz="1200" i="1" smtClean="0">
                        <a:latin typeface="Cambria Math"/>
                      </a:rPr>
                      <m:t>𝛼</m:t>
                    </m:r>
                  </m:oMath>
                </a14:m>
                <a:r>
                  <a:rPr lang="zh-CN" altLang="en-US" sz="1200" dirty="0"/>
                  <a:t>方案的公开参数和</a:t>
                </a:r>
                <a:r>
                  <a:rPr lang="en-US" altLang="zh-CN" sz="1200" dirty="0"/>
                  <a:t>Carl</a:t>
                </a:r>
                <a:r>
                  <a:rPr lang="zh-CN" altLang="en-US" sz="1200" dirty="0"/>
                  <a:t>的公钥；</a:t>
                </a:r>
                <a:endParaRPr lang="en-US" altLang="zh-CN" sz="1200" dirty="0"/>
              </a:p>
              <a:p>
                <a:r>
                  <a:rPr lang="en-US" altLang="zh-CN" sz="1200" dirty="0"/>
                  <a:t>3.</a:t>
                </a:r>
                <a:r>
                  <a:rPr lang="zh-CN" altLang="en-US" sz="1200" dirty="0"/>
                  <a:t>生成重加密密钥</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𝑅𝐾</m:t>
                        </m:r>
                      </m:e>
                      <m:sub>
                        <m:r>
                          <a:rPr lang="en-US" altLang="zh-CN" sz="1200" i="1">
                            <a:latin typeface="Cambria Math"/>
                          </a:rPr>
                          <m:t>𝐴</m:t>
                        </m:r>
                        <m:r>
                          <m:rPr>
                            <m:sty m:val="p"/>
                          </m:rPr>
                          <a:rPr lang="en-US" altLang="zh-CN" sz="1200" i="1">
                            <a:latin typeface="Cambria Math"/>
                          </a:rPr>
                          <m:t>lice</m:t>
                        </m:r>
                        <m:r>
                          <a:rPr lang="zh-CN" altLang="zh-CN" sz="1200" i="1">
                            <a:latin typeface="Cambria Math" panose="02040503050406030204" pitchFamily="18" charset="0"/>
                          </a:rPr>
                          <m:t> </m:t>
                        </m:r>
                        <m:r>
                          <a:rPr lang="en-US" altLang="zh-CN" sz="1200" i="1">
                            <a:latin typeface="Cambria Math" panose="02040503050406030204" pitchFamily="18" charset="0"/>
                          </a:rPr>
                          <m:t>→</m:t>
                        </m:r>
                        <m:r>
                          <a:rPr lang="en-US" altLang="zh-CN" sz="1200" i="1">
                            <a:latin typeface="Cambria Math"/>
                          </a:rPr>
                          <m:t>𝐶</m:t>
                        </m:r>
                        <m:r>
                          <m:rPr>
                            <m:sty m:val="p"/>
                          </m:rPr>
                          <a:rPr lang="en-US" altLang="zh-CN" sz="1200" i="1">
                            <a:latin typeface="Cambria Math"/>
                          </a:rPr>
                          <m:t>arl</m:t>
                        </m:r>
                      </m:sub>
                    </m:sSub>
                  </m:oMath>
                </a14:m>
                <a:r>
                  <a:rPr lang="en-US" altLang="zh-CN" sz="1200" dirty="0"/>
                  <a:t>=(</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𝑅𝐾</m:t>
                        </m:r>
                      </m:e>
                      <m:sub>
                        <m:r>
                          <a:rPr lang="en-US" altLang="zh-CN" sz="1200" i="1">
                            <a:latin typeface="Cambria Math" panose="02040503050406030204" pitchFamily="18" charset="0"/>
                          </a:rPr>
                          <m:t>𝛽</m:t>
                        </m:r>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𝐴𝑙𝑖𝑐𝑒</m:t>
                        </m:r>
                        <m:r>
                          <a:rPr lang="en-US" altLang="zh-CN" sz="1200" b="0" i="1" smtClean="0">
                            <a:latin typeface="Cambria Math" panose="02040503050406030204" pitchFamily="18" charset="0"/>
                            <a:ea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𝑃𝐾</m:t>
                            </m:r>
                          </m:e>
                          <m:sub>
                            <m:r>
                              <a:rPr lang="en-US" altLang="zh-CN" sz="1200" i="1">
                                <a:latin typeface="Cambria Math" panose="02040503050406030204" pitchFamily="18" charset="0"/>
                              </a:rPr>
                              <m:t>𝛽</m:t>
                            </m:r>
                          </m:sub>
                          <m:sup>
                            <m:r>
                              <a:rPr lang="en-US" altLang="zh-CN" sz="1200" i="1">
                                <a:latin typeface="Cambria Math" panose="02040503050406030204" pitchFamily="18" charset="0"/>
                              </a:rPr>
                              <m:t>1</m:t>
                            </m:r>
                          </m:sup>
                        </m:sSubSup>
                      </m:sub>
                    </m:sSub>
                  </m:oMath>
                </a14:m>
                <a:r>
                  <a:rPr lang="en-US" altLang="zh-CN" sz="1200" dirty="0"/>
                  <a:t>,</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𝐸𝑛𝑐</m:t>
                        </m:r>
                      </m:e>
                      <m:sub>
                        <m:r>
                          <a:rPr lang="zh-CN" altLang="en-US" sz="1200" i="1" smtClean="0">
                            <a:latin typeface="Cambria Math"/>
                          </a:rPr>
                          <m:t>𝛼</m:t>
                        </m:r>
                      </m:sub>
                    </m:sSub>
                  </m:oMath>
                </a14:m>
                <a:r>
                  <a:rPr lang="en-US" altLang="zh-CN" sz="1200" dirty="0"/>
                  <a:t>(</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a:rPr>
                          <m:t>𝑀𝑃</m:t>
                        </m:r>
                      </m:e>
                      <m:sub>
                        <m:r>
                          <a:rPr lang="zh-CN" altLang="en-US" sz="1200" i="1" smtClean="0">
                            <a:latin typeface="Cambria Math"/>
                          </a:rPr>
                          <m:t>𝛼</m:t>
                        </m:r>
                      </m:sub>
                    </m:sSub>
                  </m:oMath>
                </a14:m>
                <a:r>
                  <a:rPr lang="en-US" altLang="zh-CN" sz="1200" dirty="0"/>
                  <a:t>,</a:t>
                </a:r>
                <a:r>
                  <a:rPr lang="zh-CN" altLang="zh-CN" sz="1200" dirty="0"/>
                  <a:t> </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𝑃𝐾</m:t>
                        </m:r>
                      </m:e>
                      <m:sub>
                        <m:r>
                          <a:rPr lang="en-US" altLang="zh-CN" sz="1200" i="1">
                            <a:latin typeface="Cambria Math"/>
                          </a:rPr>
                          <m:t>𝐶</m:t>
                        </m:r>
                        <m:r>
                          <m:rPr>
                            <m:sty m:val="p"/>
                          </m:rPr>
                          <a:rPr lang="en-US" altLang="zh-CN" sz="1200" i="1">
                            <a:latin typeface="Cambria Math"/>
                          </a:rPr>
                          <m:t>arl</m:t>
                        </m:r>
                        <m:r>
                          <a:rPr lang="en-US" altLang="zh-CN" sz="1200" b="0" i="1" smtClean="0">
                            <a:latin typeface="Cambria Math" panose="02040503050406030204" pitchFamily="18" charset="0"/>
                          </a:rPr>
                          <m:t>,</m:t>
                        </m:r>
                      </m:sub>
                      <m:sup>
                        <m:r>
                          <a:rPr lang="en-US" altLang="zh-CN" sz="1200" i="1">
                            <a:latin typeface="Cambria Math" panose="02040503050406030204" pitchFamily="18" charset="0"/>
                          </a:rPr>
                          <m:t>0</m:t>
                        </m:r>
                      </m:sup>
                    </m:sSubSup>
                  </m:oMath>
                </a14:m>
                <a:r>
                  <a:rPr lang="en-US" altLang="zh-CN" sz="1200" dirty="0"/>
                  <a:t>,</a:t>
                </a:r>
                <a:r>
                  <a:rPr lang="zh-CN" altLang="zh-CN" sz="1200" dirty="0"/>
                  <a:t> </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𝑆𝐾</m:t>
                        </m:r>
                      </m:e>
                      <m:sub>
                        <m:r>
                          <a:rPr lang="en-US" altLang="zh-CN" sz="1200" i="1">
                            <a:latin typeface="Cambria Math" panose="02040503050406030204" pitchFamily="18" charset="0"/>
                          </a:rPr>
                          <m:t>𝛽</m:t>
                        </m:r>
                      </m:sub>
                      <m:sup>
                        <m:r>
                          <a:rPr lang="en-US" altLang="zh-CN" sz="1200" i="1">
                            <a:latin typeface="Cambria Math" panose="02040503050406030204" pitchFamily="18" charset="0"/>
                          </a:rPr>
                          <m:t>1</m:t>
                        </m:r>
                      </m:sup>
                    </m:sSubSup>
                  </m:oMath>
                </a14:m>
                <a:r>
                  <a:rPr lang="en-US" altLang="zh-CN" sz="1200" dirty="0"/>
                  <a:t>));</a:t>
                </a:r>
                <a:endParaRPr lang="zh-CN" altLang="en-US" sz="1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942438" y="5727230"/>
                <a:ext cx="5233406" cy="524054"/>
              </a:xfrm>
              <a:prstGeom prst="rect">
                <a:avLst/>
              </a:prstGeom>
              <a:blipFill rotWithShape="0">
                <a:blip r:embed="rId16"/>
                <a:stretch>
                  <a:fillRect l="-117" t="-2353" r="-1399" b="-2353"/>
                </a:stretch>
              </a:blipFill>
            </p:spPr>
            <p:txBody>
              <a:bodyPr/>
              <a:lstStyle/>
              <a:p>
                <a:r>
                  <a:rPr lang="zh-CN" altLang="en-US">
                    <a:noFill/>
                  </a:rPr>
                  <a:t> </a:t>
                </a:r>
              </a:p>
            </p:txBody>
          </p:sp>
        </mc:Fallback>
      </mc:AlternateContent>
      <p:sp>
        <p:nvSpPr>
          <p:cNvPr id="3" name="标题 2"/>
          <p:cNvSpPr>
            <a:spLocks noGrp="1"/>
          </p:cNvSpPr>
          <p:nvPr>
            <p:ph type="title"/>
          </p:nvPr>
        </p:nvSpPr>
        <p:spPr>
          <a:xfrm>
            <a:off x="1449636" y="5641"/>
            <a:ext cx="7498080" cy="775047"/>
          </a:xfrm>
        </p:spPr>
        <p:txBody>
          <a:bodyPr/>
          <a:lstStyle/>
          <a:p>
            <a:r>
              <a:rPr lang="zh-CN" altLang="en-US" dirty="0">
                <a:effectLst/>
              </a:rPr>
              <a:t>通用混合代理重加密</a:t>
            </a:r>
            <a:r>
              <a:rPr lang="en-US" altLang="zh-CN" dirty="0">
                <a:effectLst/>
              </a:rPr>
              <a:t>(GHPRE)</a:t>
            </a:r>
            <a:endParaRPr lang="zh-CN" altLang="en-US" dirty="0"/>
          </a:p>
        </p:txBody>
      </p:sp>
      <p:sp>
        <p:nvSpPr>
          <p:cNvPr id="12" name="内容占位符 11"/>
          <p:cNvSpPr>
            <a:spLocks noGrp="1"/>
          </p:cNvSpPr>
          <p:nvPr>
            <p:ph idx="1"/>
          </p:nvPr>
        </p:nvSpPr>
        <p:spPr>
          <a:xfrm>
            <a:off x="1449636" y="845899"/>
            <a:ext cx="7498080" cy="673869"/>
          </a:xfrm>
        </p:spPr>
        <p:txBody>
          <a:bodyPr/>
          <a:lstStyle/>
          <a:p>
            <a:r>
              <a:rPr lang="en-US" altLang="zh-CN" dirty="0"/>
              <a:t>PRE</a:t>
            </a:r>
            <a:r>
              <a:rPr lang="zh-CN" altLang="en-US" dirty="0"/>
              <a:t>之间的数据共享过程</a:t>
            </a:r>
          </a:p>
        </p:txBody>
      </p:sp>
      <mc:AlternateContent xmlns:mc="http://schemas.openxmlformats.org/markup-compatibility/2006" xmlns:a14="http://schemas.microsoft.com/office/drawing/2010/main">
        <mc:Choice Requires="a14">
          <p:sp>
            <p:nvSpPr>
              <p:cNvPr id="14" name="文本框 13"/>
              <p:cNvSpPr txBox="1"/>
              <p:nvPr/>
            </p:nvSpPr>
            <p:spPr>
              <a:xfrm>
                <a:off x="6404278" y="5727230"/>
                <a:ext cx="2621955" cy="766557"/>
              </a:xfrm>
              <a:prstGeom prst="rect">
                <a:avLst/>
              </a:prstGeom>
              <a:noFill/>
            </p:spPr>
            <p:txBody>
              <a:bodyPr wrap="square" rtlCol="0">
                <a:spAutoFit/>
              </a:bodyPr>
              <a:lstStyle/>
              <a:p>
                <a:r>
                  <a:rPr lang="en-US" altLang="zh-CN" sz="1200" dirty="0"/>
                  <a:t>5.</a:t>
                </a:r>
                <a:r>
                  <a:rPr lang="zh-CN" altLang="en-US" sz="1200" dirty="0"/>
                  <a:t>通过</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a:rPr>
                          <m:t>𝑆𝐾</m:t>
                        </m:r>
                      </m:e>
                      <m:sub>
                        <m:r>
                          <a:rPr lang="en-US" altLang="zh-CN" sz="1200" i="1">
                            <a:latin typeface="Cambria Math"/>
                          </a:rPr>
                          <m:t>𝐶</m:t>
                        </m:r>
                        <m:r>
                          <a:rPr lang="zh-CN" altLang="en-US" sz="1200" i="1" smtClean="0">
                            <a:latin typeface="Cambria Math"/>
                          </a:rPr>
                          <m:t>𝛼</m:t>
                        </m:r>
                        <m:r>
                          <a:rPr lang="en-US" altLang="zh-CN" sz="1200" i="1">
                            <a:latin typeface="Cambria Math"/>
                          </a:rPr>
                          <m:t>𝑟𝑙</m:t>
                        </m:r>
                      </m:sub>
                      <m:sup>
                        <m:r>
                          <a:rPr lang="en-US" altLang="zh-CN" sz="1200" i="1">
                            <a:latin typeface="Cambria Math"/>
                          </a:rPr>
                          <m:t>0</m:t>
                        </m:r>
                      </m:sup>
                    </m:sSubSup>
                  </m:oMath>
                </a14:m>
                <a:r>
                  <a:rPr lang="zh-CN" altLang="en-US" sz="1200" dirty="0"/>
                  <a:t>解密密文</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𝐸𝑛𝑐</m:t>
                        </m:r>
                      </m:e>
                      <m:sub>
                        <m:r>
                          <a:rPr lang="zh-CN" altLang="en-US" sz="1200" i="1" smtClean="0">
                            <a:latin typeface="Cambria Math"/>
                          </a:rPr>
                          <m:t>𝛼</m:t>
                        </m:r>
                      </m:sub>
                    </m:sSub>
                  </m:oMath>
                </a14:m>
                <a:r>
                  <a:rPr lang="en-US" altLang="zh-CN" sz="1200" dirty="0"/>
                  <a:t>(</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a:rPr>
                          <m:t>𝑀𝑃</m:t>
                        </m:r>
                      </m:e>
                      <m:sub>
                        <m:r>
                          <a:rPr lang="zh-CN" altLang="en-US" sz="1200" i="1" smtClean="0">
                            <a:latin typeface="Cambria Math"/>
                          </a:rPr>
                          <m:t>𝛼</m:t>
                        </m:r>
                      </m:sub>
                    </m:sSub>
                  </m:oMath>
                </a14:m>
                <a:r>
                  <a:rPr lang="en-US" altLang="zh-CN" sz="1200" dirty="0"/>
                  <a:t>,</a:t>
                </a:r>
                <a:r>
                  <a:rPr lang="zh-CN" altLang="zh-CN" sz="1200" dirty="0"/>
                  <a:t> </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𝑃𝐾</m:t>
                        </m:r>
                      </m:e>
                      <m:sub>
                        <m:r>
                          <a:rPr lang="en-US" altLang="zh-CN" sz="1200" i="1">
                            <a:latin typeface="Cambria Math"/>
                          </a:rPr>
                          <m:t>𝐶</m:t>
                        </m:r>
                        <m:r>
                          <m:rPr>
                            <m:sty m:val="p"/>
                          </m:rPr>
                          <a:rPr lang="en-US" altLang="zh-CN" sz="1200" i="1">
                            <a:latin typeface="Cambria Math"/>
                          </a:rPr>
                          <m:t>arl</m:t>
                        </m:r>
                        <m:r>
                          <a:rPr lang="en-US" altLang="zh-CN" sz="1200" i="1">
                            <a:latin typeface="Cambria Math" panose="02040503050406030204" pitchFamily="18" charset="0"/>
                          </a:rPr>
                          <m:t>,</m:t>
                        </m:r>
                      </m:sub>
                      <m:sup>
                        <m:r>
                          <a:rPr lang="en-US" altLang="zh-CN" sz="1200" i="1">
                            <a:latin typeface="Cambria Math" panose="02040503050406030204" pitchFamily="18" charset="0"/>
                          </a:rPr>
                          <m:t>0</m:t>
                        </m:r>
                      </m:sup>
                    </m:sSubSup>
                  </m:oMath>
                </a14:m>
                <a:r>
                  <a:rPr lang="en-US" altLang="zh-CN" sz="1200" dirty="0"/>
                  <a:t>,</a:t>
                </a:r>
                <a:r>
                  <a:rPr lang="zh-CN" altLang="zh-CN" sz="1200" dirty="0"/>
                  <a:t> </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𝑆𝐾</m:t>
                        </m:r>
                      </m:e>
                      <m:sub>
                        <m:r>
                          <a:rPr lang="en-US" altLang="zh-CN" sz="1200" i="1">
                            <a:latin typeface="Cambria Math" panose="02040503050406030204" pitchFamily="18" charset="0"/>
                          </a:rPr>
                          <m:t>𝛽</m:t>
                        </m:r>
                      </m:sub>
                      <m:sup>
                        <m:r>
                          <a:rPr lang="en-US" altLang="zh-CN" sz="1200" i="1">
                            <a:latin typeface="Cambria Math" panose="02040503050406030204" pitchFamily="18" charset="0"/>
                          </a:rPr>
                          <m:t>1</m:t>
                        </m:r>
                      </m:sup>
                    </m:sSubSup>
                  </m:oMath>
                </a14:m>
                <a:r>
                  <a:rPr lang="en-US" altLang="zh-CN" sz="1200" dirty="0"/>
                  <a:t>)</a:t>
                </a:r>
                <a:r>
                  <a:rPr lang="zh-CN" altLang="en-US" sz="1200" dirty="0"/>
                  <a:t>得到</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𝑆𝐾</m:t>
                        </m:r>
                      </m:e>
                      <m:sub>
                        <m:r>
                          <a:rPr lang="en-US" altLang="zh-CN" sz="1200" i="1">
                            <a:latin typeface="Cambria Math" panose="02040503050406030204" pitchFamily="18" charset="0"/>
                          </a:rPr>
                          <m:t>𝛽</m:t>
                        </m:r>
                      </m:sub>
                      <m:sup>
                        <m:r>
                          <a:rPr lang="en-US" altLang="zh-CN" sz="1200" i="1">
                            <a:latin typeface="Cambria Math" panose="02040503050406030204" pitchFamily="18" charset="0"/>
                          </a:rPr>
                          <m:t>1</m:t>
                        </m:r>
                      </m:sup>
                    </m:sSubSup>
                    <m:r>
                      <a:rPr lang="zh-CN" altLang="en-US" sz="1200" i="1">
                        <a:latin typeface="Cambria Math" panose="02040503050406030204" pitchFamily="18" charset="0"/>
                      </a:rPr>
                      <m:t>；</m:t>
                    </m:r>
                  </m:oMath>
                </a14:m>
                <a:endParaRPr lang="en-US" altLang="zh-CN" sz="1200" dirty="0"/>
              </a:p>
              <a:p>
                <a:r>
                  <a:rPr lang="en-US" altLang="zh-CN" sz="1200" dirty="0"/>
                  <a:t>6.</a:t>
                </a:r>
                <a:r>
                  <a:rPr lang="zh-CN" altLang="en-US" sz="1200" dirty="0"/>
                  <a:t>通过</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𝑆𝐾</m:t>
                        </m:r>
                      </m:e>
                      <m:sub>
                        <m:r>
                          <a:rPr lang="en-US" altLang="zh-CN" sz="1200" i="1">
                            <a:latin typeface="Cambria Math" panose="02040503050406030204" pitchFamily="18" charset="0"/>
                          </a:rPr>
                          <m:t>𝛽</m:t>
                        </m:r>
                      </m:sub>
                      <m:sup>
                        <m:r>
                          <a:rPr lang="en-US" altLang="zh-CN" sz="1200" i="1">
                            <a:latin typeface="Cambria Math" panose="02040503050406030204" pitchFamily="18" charset="0"/>
                          </a:rPr>
                          <m:t>1</m:t>
                        </m:r>
                      </m:sup>
                    </m:sSubSup>
                  </m:oMath>
                </a14:m>
                <a:r>
                  <a:rPr lang="zh-CN" altLang="en-US" sz="1200" dirty="0"/>
                  <a:t>解密密文</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𝐶</m:t>
                        </m:r>
                      </m:e>
                      <m:sub>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𝑃𝐾</m:t>
                            </m:r>
                          </m:e>
                          <m:sub>
                            <m:r>
                              <a:rPr lang="en-US" altLang="zh-CN" sz="1200" i="1">
                                <a:latin typeface="Cambria Math" panose="02040503050406030204" pitchFamily="18" charset="0"/>
                              </a:rPr>
                              <m:t>𝛽</m:t>
                            </m:r>
                          </m:sub>
                          <m:sup>
                            <m:r>
                              <a:rPr lang="en-US" altLang="zh-CN" sz="1200" i="1">
                                <a:latin typeface="Cambria Math" panose="02040503050406030204" pitchFamily="18" charset="0"/>
                              </a:rPr>
                              <m:t>1</m:t>
                            </m:r>
                          </m:sup>
                        </m:sSubSup>
                      </m:sub>
                      <m:sup>
                        <m:r>
                          <a:rPr lang="en-US" altLang="zh-CN" sz="1200" i="1">
                            <a:latin typeface="Cambria Math" panose="02040503050406030204" pitchFamily="18" charset="0"/>
                          </a:rPr>
                          <m:t>′</m:t>
                        </m:r>
                      </m:sup>
                    </m:sSubSup>
                  </m:oMath>
                </a14:m>
                <a:r>
                  <a:rPr lang="zh-CN" altLang="en-US" sz="1200" dirty="0"/>
                  <a:t>，得到明文；</a:t>
                </a:r>
                <a:endParaRPr lang="en-US" altLang="zh-CN" sz="12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6404278" y="5727230"/>
                <a:ext cx="2621955" cy="766557"/>
              </a:xfrm>
              <a:prstGeom prst="rect">
                <a:avLst/>
              </a:prstGeom>
              <a:blipFill rotWithShape="0">
                <a:blip r:embed="rId17"/>
                <a:stretch>
                  <a:fillRect l="-233" t="-800" r="-5814" b="-8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276938" y="2546493"/>
                <a:ext cx="3993587" cy="353558"/>
              </a:xfrm>
              <a:prstGeom prst="rect">
                <a:avLst/>
              </a:prstGeom>
              <a:noFill/>
            </p:spPr>
            <p:txBody>
              <a:bodyPr wrap="square" rtlCol="0">
                <a:spAutoFit/>
              </a:bodyPr>
              <a:lstStyle/>
              <a:p>
                <a:r>
                  <a:rPr lang="en-US" altLang="zh-CN" sz="1200" dirty="0"/>
                  <a:t>4.</a:t>
                </a:r>
                <a:r>
                  <a:rPr lang="zh-CN" altLang="en-US" sz="1200" dirty="0"/>
                  <a:t>重加密密文</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𝐶</m:t>
                        </m:r>
                      </m:e>
                      <m:sub>
                        <m:r>
                          <a:rPr lang="en-US" altLang="zh-CN" sz="1200" i="1">
                            <a:latin typeface="Cambria Math"/>
                          </a:rPr>
                          <m:t>𝐶</m:t>
                        </m:r>
                        <m:r>
                          <m:rPr>
                            <m:sty m:val="p"/>
                          </m:rPr>
                          <a:rPr lang="en-US" altLang="zh-CN" sz="1200" i="1">
                            <a:latin typeface="Cambria Math"/>
                          </a:rPr>
                          <m:t>arl</m:t>
                        </m:r>
                      </m:sub>
                      <m:sup>
                        <m:r>
                          <a:rPr lang="en-US" altLang="zh-CN" sz="1200" i="1">
                            <a:latin typeface="Cambria Math" panose="02040503050406030204" pitchFamily="18" charset="0"/>
                          </a:rPr>
                          <m:t>′</m:t>
                        </m:r>
                      </m:sup>
                    </m:sSubSup>
                  </m:oMath>
                </a14:m>
                <a:r>
                  <a:rPr lang="en-US" altLang="zh-CN" sz="1200" dirty="0"/>
                  <a:t>=(</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𝐶</m:t>
                        </m:r>
                      </m:e>
                      <m:sub>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𝑃𝐾</m:t>
                            </m:r>
                          </m:e>
                          <m:sub>
                            <m:r>
                              <a:rPr lang="en-US" altLang="zh-CN" sz="1200" i="1">
                                <a:latin typeface="Cambria Math" panose="02040503050406030204" pitchFamily="18" charset="0"/>
                              </a:rPr>
                              <m:t>𝛽</m:t>
                            </m:r>
                          </m:sub>
                          <m:sup>
                            <m:r>
                              <a:rPr lang="en-US" altLang="zh-CN" sz="1200" i="1">
                                <a:latin typeface="Cambria Math" panose="02040503050406030204" pitchFamily="18" charset="0"/>
                              </a:rPr>
                              <m:t>1</m:t>
                            </m:r>
                          </m:sup>
                        </m:sSubSup>
                      </m:sub>
                      <m:sup>
                        <m:r>
                          <a:rPr lang="en-US" altLang="zh-CN" sz="1200" i="1">
                            <a:latin typeface="Cambria Math" panose="02040503050406030204" pitchFamily="18" charset="0"/>
                          </a:rPr>
                          <m:t>′</m:t>
                        </m:r>
                      </m:sup>
                    </m:sSubSup>
                    <m:r>
                      <a:rPr lang="en-US" altLang="zh-CN" sz="1200" b="0" i="1" smtClean="0">
                        <a:latin typeface="Cambria Math" panose="02040503050406030204" pitchFamily="18" charset="0"/>
                      </a:rPr>
                      <m:t>,</m:t>
                    </m:r>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𝐸𝑛𝑐</m:t>
                        </m:r>
                      </m:e>
                      <m:sub>
                        <m:r>
                          <a:rPr lang="zh-CN" altLang="en-US" sz="1200" i="1" smtClean="0">
                            <a:latin typeface="Cambria Math"/>
                          </a:rPr>
                          <m:t>𝛼</m:t>
                        </m:r>
                      </m:sub>
                    </m:sSub>
                  </m:oMath>
                </a14:m>
                <a:r>
                  <a:rPr lang="en-US" altLang="zh-CN" sz="1200" dirty="0"/>
                  <a:t>(</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a:rPr>
                          <m:t>𝑀𝑃</m:t>
                        </m:r>
                      </m:e>
                      <m:sub>
                        <m:r>
                          <a:rPr lang="zh-CN" altLang="en-US" sz="1200" i="1" smtClean="0">
                            <a:latin typeface="Cambria Math"/>
                          </a:rPr>
                          <m:t>𝛼</m:t>
                        </m:r>
                      </m:sub>
                    </m:sSub>
                  </m:oMath>
                </a14:m>
                <a:r>
                  <a:rPr lang="en-US" altLang="zh-CN" sz="1200" dirty="0"/>
                  <a:t>,</a:t>
                </a:r>
                <a:r>
                  <a:rPr lang="zh-CN" altLang="zh-CN" sz="1200" dirty="0"/>
                  <a:t> </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𝑃𝐾</m:t>
                        </m:r>
                      </m:e>
                      <m:sub>
                        <m:r>
                          <a:rPr lang="en-US" altLang="zh-CN" sz="1200" i="1">
                            <a:latin typeface="Cambria Math"/>
                          </a:rPr>
                          <m:t>𝐶</m:t>
                        </m:r>
                        <m:r>
                          <m:rPr>
                            <m:sty m:val="p"/>
                          </m:rPr>
                          <a:rPr lang="en-US" altLang="zh-CN" sz="1200" i="1">
                            <a:latin typeface="Cambria Math"/>
                          </a:rPr>
                          <m:t>arl</m:t>
                        </m:r>
                        <m:r>
                          <a:rPr lang="en-US" altLang="zh-CN" sz="1200" i="1">
                            <a:latin typeface="Cambria Math" panose="02040503050406030204" pitchFamily="18" charset="0"/>
                          </a:rPr>
                          <m:t>,</m:t>
                        </m:r>
                      </m:sub>
                      <m:sup>
                        <m:r>
                          <a:rPr lang="en-US" altLang="zh-CN" sz="1200" i="1">
                            <a:latin typeface="Cambria Math" panose="02040503050406030204" pitchFamily="18" charset="0"/>
                          </a:rPr>
                          <m:t>0</m:t>
                        </m:r>
                      </m:sup>
                    </m:sSubSup>
                  </m:oMath>
                </a14:m>
                <a:r>
                  <a:rPr lang="en-US" altLang="zh-CN" sz="1200" dirty="0"/>
                  <a:t>,</a:t>
                </a:r>
                <a:r>
                  <a:rPr lang="zh-CN" altLang="zh-CN" sz="1200" dirty="0"/>
                  <a:t> </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𝑆𝐾</m:t>
                        </m:r>
                      </m:e>
                      <m:sub>
                        <m:r>
                          <a:rPr lang="en-US" altLang="zh-CN" sz="1200" i="1">
                            <a:latin typeface="Cambria Math" panose="02040503050406030204" pitchFamily="18" charset="0"/>
                          </a:rPr>
                          <m:t>𝛽</m:t>
                        </m:r>
                      </m:sub>
                      <m:sup>
                        <m:r>
                          <a:rPr lang="en-US" altLang="zh-CN" sz="1200" i="1">
                            <a:latin typeface="Cambria Math" panose="02040503050406030204" pitchFamily="18" charset="0"/>
                          </a:rPr>
                          <m:t>1</m:t>
                        </m:r>
                      </m:sup>
                    </m:sSubSup>
                  </m:oMath>
                </a14:m>
                <a:r>
                  <a:rPr lang="en-US" altLang="zh-CN" sz="1200" dirty="0"/>
                  <a:t>));</a:t>
                </a:r>
                <a:endParaRPr lang="zh-CN" altLang="en-US" sz="1200" dirty="0"/>
              </a:p>
            </p:txBody>
          </p:sp>
        </mc:Choice>
        <mc:Fallback xmlns="">
          <p:sp>
            <p:nvSpPr>
              <p:cNvPr id="36" name="文本框 35"/>
              <p:cNvSpPr txBox="1">
                <a:spLocks noRot="1" noChangeAspect="1" noMove="1" noResize="1" noEditPoints="1" noAdjustHandles="1" noChangeArrowheads="1" noChangeShapeType="1" noTextEdit="1"/>
              </p:cNvSpPr>
              <p:nvPr/>
            </p:nvSpPr>
            <p:spPr>
              <a:xfrm>
                <a:off x="2276938" y="2546493"/>
                <a:ext cx="3993587" cy="353558"/>
              </a:xfrm>
              <a:prstGeom prst="rect">
                <a:avLst/>
              </a:prstGeom>
              <a:blipFill rotWithShape="0">
                <a:blip r:embed="rId18"/>
                <a:stretch>
                  <a:fillRect l="-153" t="-1724" b="-17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5982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加密邮件系统的其它问题</a:t>
            </a:r>
          </a:p>
        </p:txBody>
      </p:sp>
      <p:sp>
        <p:nvSpPr>
          <p:cNvPr id="3" name="内容占位符 2"/>
          <p:cNvSpPr>
            <a:spLocks noGrp="1"/>
          </p:cNvSpPr>
          <p:nvPr>
            <p:ph idx="1"/>
          </p:nvPr>
        </p:nvSpPr>
        <p:spPr/>
        <p:txBody>
          <a:bodyPr/>
          <a:lstStyle/>
          <a:p>
            <a:r>
              <a:rPr lang="zh-CN" altLang="en-US" dirty="0">
                <a:latin typeface="Times New Roman" panose="02020603050405020304" pitchFamily="18" charset="0"/>
                <a:ea typeface="微软雅黑" panose="020B0503020204020204" pitchFamily="34" charset="-122"/>
              </a:rPr>
              <a:t>加密邮件的安全云检索</a:t>
            </a:r>
            <a:endParaRPr lang="en-US" altLang="zh-CN" dirty="0">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加密垃圾邮件的云过滤</a:t>
            </a:r>
          </a:p>
          <a:p>
            <a:endParaRPr lang="zh-CN" altLang="en-US" dirty="0"/>
          </a:p>
        </p:txBody>
      </p:sp>
    </p:spTree>
    <p:extLst>
      <p:ext uri="{BB962C8B-B14F-4D97-AF65-F5344CB8AC3E}">
        <p14:creationId xmlns:p14="http://schemas.microsoft.com/office/powerpoint/2010/main" val="22028875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总结</a:t>
            </a:r>
            <a:r>
              <a:rPr kumimoji="1" lang="en-US" altLang="zh-CN" dirty="0"/>
              <a:t>-</a:t>
            </a:r>
            <a:r>
              <a:rPr kumimoji="1" lang="zh-CN" altLang="en-US" dirty="0"/>
              <a:t>安全性</a:t>
            </a:r>
          </a:p>
        </p:txBody>
      </p:sp>
      <p:sp>
        <p:nvSpPr>
          <p:cNvPr id="3" name="内容占位符 2"/>
          <p:cNvSpPr>
            <a:spLocks noGrp="1"/>
          </p:cNvSpPr>
          <p:nvPr>
            <p:ph idx="1"/>
          </p:nvPr>
        </p:nvSpPr>
        <p:spPr/>
        <p:txBody>
          <a:bodyPr>
            <a:normAutofit lnSpcReduction="10000"/>
          </a:bodyPr>
          <a:lstStyle/>
          <a:p>
            <a:r>
              <a:rPr kumimoji="1" lang="zh-CN" altLang="en-US" dirty="0"/>
              <a:t>绝对安全</a:t>
            </a:r>
            <a:endParaRPr kumimoji="1" lang="en-US" altLang="zh-CN" dirty="0"/>
          </a:p>
          <a:p>
            <a:pPr lvl="1"/>
            <a:r>
              <a:rPr kumimoji="1" lang="zh-CN" altLang="en-US" dirty="0"/>
              <a:t>不依赖信任源</a:t>
            </a:r>
          </a:p>
          <a:p>
            <a:r>
              <a:rPr kumimoji="1" lang="zh-CN" altLang="en-US" dirty="0"/>
              <a:t>相对安全</a:t>
            </a:r>
          </a:p>
          <a:p>
            <a:pPr lvl="1"/>
            <a:r>
              <a:rPr kumimoji="1" lang="zh-CN" altLang="en-US" dirty="0"/>
              <a:t>依赖信任源</a:t>
            </a:r>
          </a:p>
          <a:p>
            <a:pPr lvl="1"/>
            <a:r>
              <a:rPr kumimoji="1" lang="zh-CN" altLang="en-US" dirty="0"/>
              <a:t>信任源具有动态性</a:t>
            </a:r>
          </a:p>
          <a:p>
            <a:r>
              <a:rPr kumimoji="1" lang="zh-CN" altLang="en-US" dirty="0"/>
              <a:t>可证明安全是现代密码学的核心</a:t>
            </a:r>
          </a:p>
          <a:p>
            <a:pPr lvl="1"/>
            <a:r>
              <a:rPr kumimoji="1" lang="zh-CN" altLang="en-US" dirty="0"/>
              <a:t>面向密码算法的特点，定义攻击者、攻击目标和安全指标</a:t>
            </a:r>
          </a:p>
          <a:p>
            <a:pPr lvl="1"/>
            <a:r>
              <a:rPr kumimoji="1" lang="zh-CN" altLang="en-US" dirty="0"/>
              <a:t>基于数学难题，利用反证法证明密码算法的安全性</a:t>
            </a:r>
          </a:p>
        </p:txBody>
      </p:sp>
    </p:spTree>
    <p:extLst>
      <p:ext uri="{BB962C8B-B14F-4D97-AF65-F5344CB8AC3E}">
        <p14:creationId xmlns:p14="http://schemas.microsoft.com/office/powerpoint/2010/main" val="31371207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r>
              <a:rPr lang="en-US" altLang="zh-CN" dirty="0"/>
              <a:t>-</a:t>
            </a:r>
            <a:r>
              <a:rPr lang="zh-CN" altLang="en-US" dirty="0"/>
              <a:t>安全通信</a:t>
            </a:r>
          </a:p>
        </p:txBody>
      </p:sp>
      <p:sp>
        <p:nvSpPr>
          <p:cNvPr id="3" name="内容占位符 2"/>
          <p:cNvSpPr>
            <a:spLocks noGrp="1"/>
          </p:cNvSpPr>
          <p:nvPr>
            <p:ph idx="1"/>
          </p:nvPr>
        </p:nvSpPr>
        <p:spPr/>
        <p:txBody>
          <a:bodyPr>
            <a:normAutofit/>
          </a:bodyPr>
          <a:lstStyle/>
          <a:p>
            <a:r>
              <a:rPr lang="zh-CN" altLang="en-US" dirty="0"/>
              <a:t>对称加密是完成安全通信的基础</a:t>
            </a:r>
          </a:p>
          <a:p>
            <a:r>
              <a:rPr lang="zh-CN" altLang="en-US" dirty="0"/>
              <a:t>公钥加密是完成对称密钥分发的基础</a:t>
            </a:r>
          </a:p>
          <a:p>
            <a:r>
              <a:rPr lang="zh-CN" altLang="en-US" dirty="0"/>
              <a:t>传统公钥密码体制需要</a:t>
            </a:r>
            <a:r>
              <a:rPr lang="en-US" altLang="zh-CN" dirty="0"/>
              <a:t>PKI</a:t>
            </a:r>
            <a:r>
              <a:rPr lang="zh-CN" altLang="en-US" dirty="0"/>
              <a:t>的支持</a:t>
            </a:r>
          </a:p>
          <a:p>
            <a:r>
              <a:rPr lang="zh-CN" altLang="en-US" dirty="0"/>
              <a:t>基于身份加密是新一代的公钥密码体制，避免了</a:t>
            </a:r>
            <a:r>
              <a:rPr lang="en-US" altLang="zh-CN" dirty="0"/>
              <a:t>PKI</a:t>
            </a:r>
            <a:r>
              <a:rPr lang="zh-CN" altLang="en-US" dirty="0"/>
              <a:t>的使用</a:t>
            </a:r>
          </a:p>
          <a:p>
            <a:pPr lvl="1"/>
            <a:r>
              <a:rPr lang="zh-CN" altLang="en-US" dirty="0"/>
              <a:t>以用户身份信息做公钥，实现了用户与其公钥的天然绑定</a:t>
            </a:r>
          </a:p>
          <a:p>
            <a:endParaRPr lang="zh-CN" altLang="en-US" dirty="0"/>
          </a:p>
          <a:p>
            <a:endParaRPr lang="en-US" altLang="zh-CN" dirty="0"/>
          </a:p>
          <a:p>
            <a:pPr marL="82296" indent="0">
              <a:buNone/>
            </a:pPr>
            <a:endParaRPr lang="en-US" altLang="zh-CN" dirty="0"/>
          </a:p>
        </p:txBody>
      </p:sp>
    </p:spTree>
    <p:extLst>
      <p:ext uri="{BB962C8B-B14F-4D97-AF65-F5344CB8AC3E}">
        <p14:creationId xmlns:p14="http://schemas.microsoft.com/office/powerpoint/2010/main" val="12979128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总结</a:t>
            </a:r>
            <a:r>
              <a:rPr kumimoji="1" lang="en-US" altLang="zh-CN" dirty="0"/>
              <a:t>-</a:t>
            </a:r>
            <a:r>
              <a:rPr kumimoji="1" lang="zh-CN" altLang="en-US" dirty="0"/>
              <a:t>安全控制</a:t>
            </a:r>
          </a:p>
        </p:txBody>
      </p:sp>
      <p:sp>
        <p:nvSpPr>
          <p:cNvPr id="3" name="内容占位符 2"/>
          <p:cNvSpPr>
            <a:spLocks noGrp="1"/>
          </p:cNvSpPr>
          <p:nvPr>
            <p:ph idx="1"/>
          </p:nvPr>
        </p:nvSpPr>
        <p:spPr/>
        <p:txBody>
          <a:bodyPr>
            <a:normAutofit fontScale="92500" lnSpcReduction="10000"/>
          </a:bodyPr>
          <a:lstStyle/>
          <a:p>
            <a:r>
              <a:rPr kumimoji="1" lang="zh-CN" altLang="en-US" dirty="0"/>
              <a:t>安全的外包数据提取、流转和共享的控制过程</a:t>
            </a:r>
          </a:p>
          <a:p>
            <a:r>
              <a:rPr kumimoji="1" lang="zh-CN" altLang="en-US" dirty="0"/>
              <a:t>基于属性加密</a:t>
            </a:r>
          </a:p>
          <a:p>
            <a:pPr lvl="1"/>
            <a:r>
              <a:rPr kumimoji="1" lang="en-US" altLang="zh-CN" dirty="0"/>
              <a:t>CP-ABE</a:t>
            </a:r>
            <a:r>
              <a:rPr kumimoji="1" lang="zh-CN" altLang="en-US" dirty="0"/>
              <a:t>以访问控制策略为公钥，用户属性生成私钥</a:t>
            </a:r>
          </a:p>
          <a:p>
            <a:pPr lvl="1"/>
            <a:r>
              <a:rPr kumimoji="1" lang="en-US" altLang="zh-CN" dirty="0"/>
              <a:t>KP-ABE</a:t>
            </a:r>
            <a:r>
              <a:rPr kumimoji="1" lang="zh-CN" altLang="en-US" dirty="0"/>
              <a:t>以数据属性为公钥，用户的访问控制策略生成私钥</a:t>
            </a:r>
          </a:p>
          <a:p>
            <a:r>
              <a:rPr kumimoji="1" lang="zh-CN" altLang="en-US" dirty="0"/>
              <a:t>代理重加密</a:t>
            </a:r>
          </a:p>
          <a:p>
            <a:pPr lvl="1"/>
            <a:r>
              <a:rPr kumimoji="1" lang="zh-CN" altLang="en-US" dirty="0"/>
              <a:t>公钥与传统的或基于身份的相同</a:t>
            </a:r>
          </a:p>
          <a:p>
            <a:pPr lvl="1"/>
            <a:r>
              <a:rPr kumimoji="1" lang="zh-CN" altLang="en-US" dirty="0"/>
              <a:t>允许不可信第三方，在授权条件下，将密文的已有公钥转换成另一个公钥</a:t>
            </a:r>
          </a:p>
          <a:p>
            <a:pPr lvl="1"/>
            <a:endParaRPr kumimoji="1" lang="zh-CN" altLang="en-US" dirty="0"/>
          </a:p>
        </p:txBody>
      </p:sp>
    </p:spTree>
    <p:extLst>
      <p:ext uri="{BB962C8B-B14F-4D97-AF65-F5344CB8AC3E}">
        <p14:creationId xmlns:p14="http://schemas.microsoft.com/office/powerpoint/2010/main" val="830358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57290" y="2143116"/>
            <a:ext cx="7406640" cy="1472184"/>
          </a:xfrm>
        </p:spPr>
        <p:txBody>
          <a:bodyPr/>
          <a:lstStyle/>
          <a:p>
            <a:r>
              <a:rPr lang="en-US" altLang="zh-CN" dirty="0"/>
              <a:t>1. </a:t>
            </a:r>
            <a:r>
              <a:rPr lang="zh-CN" altLang="en-US" dirty="0"/>
              <a:t>什么是安全？</a:t>
            </a:r>
          </a:p>
        </p:txBody>
      </p:sp>
    </p:spTree>
    <p:extLst>
      <p:ext uri="{BB962C8B-B14F-4D97-AF65-F5344CB8AC3E}">
        <p14:creationId xmlns:p14="http://schemas.microsoft.com/office/powerpoint/2010/main" val="3348383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安全与信任的关系</a:t>
            </a:r>
          </a:p>
        </p:txBody>
      </p:sp>
      <p:sp>
        <p:nvSpPr>
          <p:cNvPr id="3" name="内容占位符 2"/>
          <p:cNvSpPr>
            <a:spLocks noGrp="1"/>
          </p:cNvSpPr>
          <p:nvPr>
            <p:ph idx="1"/>
          </p:nvPr>
        </p:nvSpPr>
        <p:spPr/>
        <p:txBody>
          <a:bodyPr>
            <a:normAutofit fontScale="92500" lnSpcReduction="10000"/>
          </a:bodyPr>
          <a:lstStyle/>
          <a:p>
            <a:r>
              <a:rPr lang="zh-CN" altLang="en-US" dirty="0"/>
              <a:t>你们考虑过密码算法为什么安全么？</a:t>
            </a:r>
            <a:endParaRPr lang="en-US" altLang="zh-CN" dirty="0"/>
          </a:p>
          <a:p>
            <a:r>
              <a:rPr lang="zh-CN" altLang="en-US" dirty="0"/>
              <a:t>简单地说，安全就是信任；或者说，你相信“它”是安全的，就是安全的</a:t>
            </a:r>
            <a:endParaRPr lang="en-US" altLang="zh-CN" dirty="0"/>
          </a:p>
          <a:p>
            <a:r>
              <a:rPr lang="zh-CN" altLang="en-US" dirty="0"/>
              <a:t>从“水”的安全性说开去</a:t>
            </a:r>
            <a:endParaRPr lang="en-US" altLang="zh-CN" dirty="0"/>
          </a:p>
          <a:p>
            <a:r>
              <a:rPr lang="zh-CN" altLang="en-US" dirty="0"/>
              <a:t>生活中，常见的信任源有哪些？</a:t>
            </a:r>
            <a:endParaRPr lang="en-US" altLang="zh-CN" dirty="0"/>
          </a:p>
          <a:p>
            <a:r>
              <a:rPr lang="zh-CN" altLang="en-US" dirty="0"/>
              <a:t>信任源具有动态性</a:t>
            </a:r>
            <a:endParaRPr lang="en-US" altLang="zh-CN" dirty="0"/>
          </a:p>
          <a:p>
            <a:r>
              <a:rPr lang="zh-CN" altLang="en-US" dirty="0"/>
              <a:t>密码学的信任源是什么？</a:t>
            </a:r>
            <a:endParaRPr lang="en-US" altLang="zh-CN" dirty="0"/>
          </a:p>
          <a:p>
            <a:r>
              <a:rPr lang="zh-CN" altLang="en-US" dirty="0"/>
              <a:t>学术界与工业界对安全的构建采用的不同思想</a:t>
            </a:r>
            <a:endParaRPr lang="en-US" altLang="zh-CN" dirty="0"/>
          </a:p>
          <a:p>
            <a:r>
              <a:rPr lang="zh-CN" altLang="en-US" dirty="0"/>
              <a:t>扩展问题：信任源空间的大小是变化的</a:t>
            </a:r>
            <a:endParaRPr lang="en-US" altLang="zh-CN" dirty="0"/>
          </a:p>
        </p:txBody>
      </p:sp>
    </p:spTree>
    <p:extLst>
      <p:ext uri="{BB962C8B-B14F-4D97-AF65-F5344CB8AC3E}">
        <p14:creationId xmlns:p14="http://schemas.microsoft.com/office/powerpoint/2010/main" val="243607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57290" y="2143116"/>
            <a:ext cx="7406640" cy="1472184"/>
          </a:xfrm>
        </p:spPr>
        <p:txBody>
          <a:bodyPr/>
          <a:lstStyle/>
          <a:p>
            <a:r>
              <a:rPr lang="zh-CN" altLang="zh-CN" dirty="0"/>
              <a:t>2</a:t>
            </a:r>
            <a:r>
              <a:rPr lang="en-US" altLang="zh-CN" dirty="0"/>
              <a:t>. </a:t>
            </a:r>
            <a:r>
              <a:rPr lang="zh-CN" altLang="en-US" dirty="0"/>
              <a:t>可证明安全性</a:t>
            </a:r>
          </a:p>
        </p:txBody>
      </p:sp>
      <p:sp>
        <p:nvSpPr>
          <p:cNvPr id="2" name="矩形 1">
            <a:extLst>
              <a:ext uri="{FF2B5EF4-FFF2-40B4-BE49-F238E27FC236}">
                <a16:creationId xmlns:a16="http://schemas.microsoft.com/office/drawing/2014/main" id="{63A5349A-F3B8-45D2-A983-2F65B54F9932}"/>
              </a:ext>
            </a:extLst>
          </p:cNvPr>
          <p:cNvSpPr/>
          <p:nvPr/>
        </p:nvSpPr>
        <p:spPr>
          <a:xfrm>
            <a:off x="1547664" y="4005064"/>
            <a:ext cx="6480720" cy="923330"/>
          </a:xfrm>
          <a:prstGeom prst="rect">
            <a:avLst/>
          </a:prstGeom>
        </p:spPr>
        <p:txBody>
          <a:bodyPr wrap="square">
            <a:spAutoFit/>
          </a:bodyPr>
          <a:lstStyle/>
          <a:p>
            <a:r>
              <a:rPr lang="en-US" altLang="zh-CN" dirty="0">
                <a:solidFill>
                  <a:srgbClr val="000000"/>
                </a:solidFill>
                <a:latin typeface="TimesNewRomanPSMT"/>
              </a:rPr>
              <a:t>Goldwasser S, </a:t>
            </a:r>
            <a:r>
              <a:rPr lang="en-US" altLang="zh-CN" dirty="0" err="1">
                <a:solidFill>
                  <a:srgbClr val="000000"/>
                </a:solidFill>
                <a:latin typeface="TimesNewRomanPSMT"/>
              </a:rPr>
              <a:t>Micali</a:t>
            </a:r>
            <a:r>
              <a:rPr lang="en-US" altLang="zh-CN" dirty="0">
                <a:solidFill>
                  <a:srgbClr val="000000"/>
                </a:solidFill>
                <a:latin typeface="TimesNewRomanPSMT"/>
              </a:rPr>
              <a:t> S, </a:t>
            </a:r>
            <a:r>
              <a:rPr lang="en-US" altLang="zh-CN" dirty="0" err="1">
                <a:solidFill>
                  <a:srgbClr val="000000"/>
                </a:solidFill>
                <a:latin typeface="TimesNewRomanPSMT"/>
              </a:rPr>
              <a:t>Rackoff</a:t>
            </a:r>
            <a:r>
              <a:rPr lang="en-US" altLang="zh-CN" dirty="0">
                <a:solidFill>
                  <a:srgbClr val="000000"/>
                </a:solidFill>
                <a:latin typeface="TimesNewRomanPSMT"/>
              </a:rPr>
              <a:t> C. The knowledge complexity of</a:t>
            </a:r>
            <a:br>
              <a:rPr lang="en-US" altLang="zh-CN" dirty="0">
                <a:solidFill>
                  <a:srgbClr val="000000"/>
                </a:solidFill>
                <a:latin typeface="TimesNewRomanPSMT"/>
              </a:rPr>
            </a:br>
            <a:r>
              <a:rPr lang="en-US" altLang="zh-CN" dirty="0">
                <a:solidFill>
                  <a:srgbClr val="000000"/>
                </a:solidFill>
                <a:latin typeface="TimesNewRomanPSMT"/>
              </a:rPr>
              <a:t>interactive proof-systems[C]// DBLP, 1985:291-304</a:t>
            </a:r>
            <a:r>
              <a:rPr lang="en-US" altLang="zh-CN" dirty="0"/>
              <a:t> </a:t>
            </a:r>
            <a:br>
              <a:rPr lang="en-US" altLang="zh-CN" dirty="0"/>
            </a:br>
            <a:endParaRPr lang="zh-CN" altLang="en-US" dirty="0"/>
          </a:p>
        </p:txBody>
      </p:sp>
    </p:spTree>
    <p:extLst>
      <p:ext uri="{BB962C8B-B14F-4D97-AF65-F5344CB8AC3E}">
        <p14:creationId xmlns:p14="http://schemas.microsoft.com/office/powerpoint/2010/main" val="200235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可证明安全性的起源</a:t>
            </a:r>
          </a:p>
        </p:txBody>
      </p:sp>
      <p:sp>
        <p:nvSpPr>
          <p:cNvPr id="3" name="内容占位符 2"/>
          <p:cNvSpPr>
            <a:spLocks noGrp="1"/>
          </p:cNvSpPr>
          <p:nvPr>
            <p:ph idx="1"/>
          </p:nvPr>
        </p:nvSpPr>
        <p:spPr/>
        <p:txBody>
          <a:bodyPr/>
          <a:lstStyle/>
          <a:p>
            <a:r>
              <a:rPr lang="zh-CN" altLang="en-US" dirty="0"/>
              <a:t>起源于</a:t>
            </a:r>
            <a:r>
              <a:rPr lang="en-US" altLang="zh-CN" dirty="0"/>
              <a:t>1982</a:t>
            </a:r>
            <a:r>
              <a:rPr lang="zh-CN" altLang="en-US" dirty="0"/>
              <a:t>年</a:t>
            </a:r>
            <a:r>
              <a:rPr lang="en-US" altLang="zh-CN" dirty="0" err="1"/>
              <a:t>Goldwasser</a:t>
            </a:r>
            <a:r>
              <a:rPr lang="zh-CN" altLang="en-US" dirty="0"/>
              <a:t>和</a:t>
            </a:r>
            <a:r>
              <a:rPr lang="en-US" altLang="zh-CN" dirty="0" err="1"/>
              <a:t>Micali</a:t>
            </a:r>
            <a:r>
              <a:rPr lang="zh-CN" altLang="en-US" dirty="0"/>
              <a:t>等学者的开创性工作</a:t>
            </a:r>
            <a:r>
              <a:rPr lang="en-US" altLang="zh-CN" dirty="0"/>
              <a:t>,</a:t>
            </a:r>
            <a:r>
              <a:rPr lang="zh-CN" altLang="en-US" dirty="0"/>
              <a:t>他们提出了</a:t>
            </a:r>
            <a:r>
              <a:rPr lang="zh-CN" altLang="en-US" dirty="0">
                <a:solidFill>
                  <a:srgbClr val="FF0000"/>
                </a:solidFill>
              </a:rPr>
              <a:t>语义安全性定义</a:t>
            </a:r>
            <a:r>
              <a:rPr lang="en-US" altLang="zh-CN" dirty="0"/>
              <a:t>,</a:t>
            </a:r>
            <a:r>
              <a:rPr lang="zh-CN" altLang="en-US" dirty="0"/>
              <a:t>将可证明安全的思想首次带入安全协议的形式化分析中</a:t>
            </a:r>
            <a:endParaRPr lang="en-US" altLang="zh-CN" dirty="0"/>
          </a:p>
          <a:p>
            <a:r>
              <a:rPr lang="en-US" altLang="zh-CN" dirty="0" err="1"/>
              <a:t>Goldwasser</a:t>
            </a:r>
            <a:r>
              <a:rPr lang="zh-CN" altLang="en-US" dirty="0"/>
              <a:t>和</a:t>
            </a:r>
            <a:r>
              <a:rPr lang="en-US" altLang="zh-CN" dirty="0" err="1"/>
              <a:t>Micali</a:t>
            </a:r>
            <a:endParaRPr lang="en-US" altLang="zh-CN" dirty="0"/>
          </a:p>
          <a:p>
            <a:pPr marL="82296" indent="0">
              <a:buNone/>
            </a:pPr>
            <a:r>
              <a:rPr lang="zh-CN" altLang="en-US" dirty="0"/>
              <a:t>获</a:t>
            </a:r>
            <a:r>
              <a:rPr kumimoji="1" lang="en-US" altLang="zh-CN" dirty="0"/>
              <a:t>2012</a:t>
            </a:r>
            <a:r>
              <a:rPr kumimoji="1" lang="zh-CN" altLang="en-US" dirty="0"/>
              <a:t>年图灵奖</a:t>
            </a:r>
          </a:p>
        </p:txBody>
      </p:sp>
      <p:pic>
        <p:nvPicPr>
          <p:cNvPr id="4" name="图片 3"/>
          <p:cNvPicPr>
            <a:picLocks noChangeAspect="1"/>
          </p:cNvPicPr>
          <p:nvPr/>
        </p:nvPicPr>
        <p:blipFill>
          <a:blip r:embed="rId2"/>
          <a:stretch>
            <a:fillRect/>
          </a:stretch>
        </p:blipFill>
        <p:spPr>
          <a:xfrm>
            <a:off x="5364088" y="3645024"/>
            <a:ext cx="3617420" cy="2592288"/>
          </a:xfrm>
          <a:prstGeom prst="rect">
            <a:avLst/>
          </a:prstGeom>
        </p:spPr>
      </p:pic>
    </p:spTree>
    <p:extLst>
      <p:ext uri="{BB962C8B-B14F-4D97-AF65-F5344CB8AC3E}">
        <p14:creationId xmlns:p14="http://schemas.microsoft.com/office/powerpoint/2010/main" val="179697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语义安全性的主要成分</a:t>
            </a:r>
          </a:p>
        </p:txBody>
      </p:sp>
      <p:sp>
        <p:nvSpPr>
          <p:cNvPr id="3" name="内容占位符 2"/>
          <p:cNvSpPr>
            <a:spLocks noGrp="1"/>
          </p:cNvSpPr>
          <p:nvPr>
            <p:ph idx="1"/>
          </p:nvPr>
        </p:nvSpPr>
        <p:spPr/>
        <p:txBody>
          <a:bodyPr/>
          <a:lstStyle/>
          <a:p>
            <a:r>
              <a:rPr kumimoji="1" lang="zh-CN" altLang="en-US" dirty="0"/>
              <a:t>如何定义攻击者</a:t>
            </a:r>
          </a:p>
          <a:p>
            <a:pPr lvl="1"/>
            <a:r>
              <a:rPr kumimoji="1" lang="zh-CN" altLang="en-US" dirty="0"/>
              <a:t>计算能力</a:t>
            </a:r>
          </a:p>
          <a:p>
            <a:pPr lvl="1"/>
            <a:r>
              <a:rPr kumimoji="1" lang="zh-CN" altLang="en-US" dirty="0"/>
              <a:t>先验知识</a:t>
            </a:r>
          </a:p>
          <a:p>
            <a:r>
              <a:rPr kumimoji="1" lang="zh-CN" altLang="en-US"/>
              <a:t>如何定义</a:t>
            </a:r>
            <a:r>
              <a:rPr kumimoji="1" lang="zh-CN" altLang="en-US" dirty="0"/>
              <a:t>攻击目标</a:t>
            </a:r>
          </a:p>
          <a:p>
            <a:pPr lvl="1"/>
            <a:r>
              <a:rPr kumimoji="1" lang="zh-CN" altLang="en-US" dirty="0"/>
              <a:t>直观目标</a:t>
            </a:r>
          </a:p>
          <a:p>
            <a:pPr lvl="1"/>
            <a:r>
              <a:rPr kumimoji="1" lang="zh-CN" altLang="en-US" dirty="0"/>
              <a:t>明文语义</a:t>
            </a:r>
          </a:p>
          <a:p>
            <a:r>
              <a:rPr kumimoji="1" lang="zh-CN" altLang="en-US" dirty="0"/>
              <a:t>以上述两者为基础，如何定义安全</a:t>
            </a:r>
          </a:p>
          <a:p>
            <a:pPr lvl="1"/>
            <a:r>
              <a:rPr kumimoji="1" lang="zh-CN" altLang="en-US" dirty="0"/>
              <a:t>一种“优势”</a:t>
            </a:r>
          </a:p>
        </p:txBody>
      </p:sp>
    </p:spTree>
    <p:extLst>
      <p:ext uri="{BB962C8B-B14F-4D97-AF65-F5344CB8AC3E}">
        <p14:creationId xmlns:p14="http://schemas.microsoft.com/office/powerpoint/2010/main" val="231573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语义安全性的一种简单抽象</a:t>
            </a:r>
          </a:p>
        </p:txBody>
      </p:sp>
      <p:sp>
        <p:nvSpPr>
          <p:cNvPr id="4" name="文本框 3"/>
          <p:cNvSpPr txBox="1"/>
          <p:nvPr/>
        </p:nvSpPr>
        <p:spPr>
          <a:xfrm>
            <a:off x="2339752" y="1484784"/>
            <a:ext cx="115212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dirty="0"/>
              <a:t>攻击者</a:t>
            </a:r>
          </a:p>
        </p:txBody>
      </p:sp>
      <p:sp>
        <p:nvSpPr>
          <p:cNvPr id="6" name="文本框 5"/>
          <p:cNvSpPr txBox="1"/>
          <p:nvPr/>
        </p:nvSpPr>
        <p:spPr>
          <a:xfrm>
            <a:off x="6372200" y="1484784"/>
            <a:ext cx="115212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dirty="0"/>
              <a:t>挑战者</a:t>
            </a:r>
          </a:p>
        </p:txBody>
      </p:sp>
      <p:sp>
        <p:nvSpPr>
          <p:cNvPr id="8" name="左箭头 7"/>
          <p:cNvSpPr/>
          <p:nvPr/>
        </p:nvSpPr>
        <p:spPr>
          <a:xfrm>
            <a:off x="3347864" y="2204864"/>
            <a:ext cx="2763376" cy="398016"/>
          </a:xfrm>
          <a:prstGeom prst="leftArrow">
            <a:avLst/>
          </a:prstGeom>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9" name="文本框 8"/>
          <p:cNvSpPr txBox="1"/>
          <p:nvPr/>
        </p:nvSpPr>
        <p:spPr>
          <a:xfrm>
            <a:off x="4499992" y="1916832"/>
            <a:ext cx="646331" cy="369332"/>
          </a:xfrm>
          <a:prstGeom prst="rect">
            <a:avLst/>
          </a:prstGeom>
          <a:noFill/>
        </p:spPr>
        <p:txBody>
          <a:bodyPr wrap="none" rtlCol="0">
            <a:spAutoFit/>
          </a:bodyPr>
          <a:lstStyle/>
          <a:p>
            <a:r>
              <a:rPr kumimoji="1" lang="zh-CN" altLang="en-US" dirty="0"/>
              <a:t>公钥</a:t>
            </a:r>
          </a:p>
        </p:txBody>
      </p:sp>
      <p:sp>
        <p:nvSpPr>
          <p:cNvPr id="10" name="左箭头 9"/>
          <p:cNvSpPr/>
          <p:nvPr/>
        </p:nvSpPr>
        <p:spPr>
          <a:xfrm rot="10800000">
            <a:off x="3347864" y="3068960"/>
            <a:ext cx="2763376" cy="398016"/>
          </a:xfrm>
          <a:prstGeom prst="leftArrow">
            <a:avLst/>
          </a:prstGeom>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1" name="文本框 10"/>
          <p:cNvSpPr txBox="1"/>
          <p:nvPr/>
        </p:nvSpPr>
        <p:spPr>
          <a:xfrm>
            <a:off x="3563888" y="2780928"/>
            <a:ext cx="2474055" cy="646331"/>
          </a:xfrm>
          <a:prstGeom prst="rect">
            <a:avLst/>
          </a:prstGeom>
          <a:noFill/>
        </p:spPr>
        <p:txBody>
          <a:bodyPr wrap="none" rtlCol="0">
            <a:spAutoFit/>
          </a:bodyPr>
          <a:lstStyle/>
          <a:p>
            <a:r>
              <a:rPr kumimoji="1" lang="zh-CN" altLang="en-US" dirty="0"/>
              <a:t>挑战明文</a:t>
            </a:r>
            <a:r>
              <a:rPr lang="zh-CN" altLang="zh-CN" i="1" dirty="0"/>
              <a:t>（</a:t>
            </a:r>
            <a:r>
              <a:rPr lang="en-US" altLang="zh-CN" i="1" dirty="0"/>
              <a:t>M</a:t>
            </a:r>
            <a:r>
              <a:rPr lang="en-US" altLang="zh-CN" i="1" baseline="-25000" dirty="0"/>
              <a:t>0</a:t>
            </a:r>
            <a:r>
              <a:rPr lang="zh-CN" altLang="zh-CN" i="1" dirty="0"/>
              <a:t>，</a:t>
            </a:r>
            <a:r>
              <a:rPr lang="en-US" altLang="zh-CN" i="1" dirty="0"/>
              <a:t>M</a:t>
            </a:r>
            <a:r>
              <a:rPr lang="en-US" altLang="zh-CN" i="1" baseline="-25000" dirty="0"/>
              <a:t>1</a:t>
            </a:r>
            <a:r>
              <a:rPr lang="zh-CN" altLang="zh-CN" i="1" dirty="0"/>
              <a:t>）</a:t>
            </a:r>
          </a:p>
          <a:p>
            <a:endParaRPr kumimoji="1" lang="zh-CN" altLang="en-US" dirty="0"/>
          </a:p>
        </p:txBody>
      </p:sp>
      <p:sp>
        <p:nvSpPr>
          <p:cNvPr id="12" name="文本框 11"/>
          <p:cNvSpPr txBox="1"/>
          <p:nvPr/>
        </p:nvSpPr>
        <p:spPr>
          <a:xfrm>
            <a:off x="6156176" y="3501008"/>
            <a:ext cx="2723823" cy="646331"/>
          </a:xfrm>
          <a:prstGeom prst="rect">
            <a:avLst/>
          </a:prstGeom>
          <a:noFill/>
        </p:spPr>
        <p:txBody>
          <a:bodyPr wrap="none" rtlCol="0">
            <a:spAutoFit/>
          </a:bodyPr>
          <a:lstStyle/>
          <a:p>
            <a:r>
              <a:rPr kumimoji="1" lang="zh-CN" altLang="en-US" dirty="0"/>
              <a:t>随机选择任意一个明文，</a:t>
            </a:r>
          </a:p>
          <a:p>
            <a:r>
              <a:rPr kumimoji="1" lang="zh-CN" altLang="en-US" dirty="0"/>
              <a:t>并生成其挑战密文</a:t>
            </a:r>
            <a:r>
              <a:rPr kumimoji="1" lang="en-US" altLang="zh-CN" dirty="0"/>
              <a:t>C</a:t>
            </a:r>
            <a:r>
              <a:rPr kumimoji="1" lang="zh-CN" altLang="en-US" dirty="0"/>
              <a:t>；</a:t>
            </a:r>
            <a:endParaRPr lang="zh-CN" altLang="zh-CN" i="1" dirty="0"/>
          </a:p>
        </p:txBody>
      </p:sp>
      <p:sp>
        <p:nvSpPr>
          <p:cNvPr id="13" name="左箭头 12"/>
          <p:cNvSpPr/>
          <p:nvPr/>
        </p:nvSpPr>
        <p:spPr>
          <a:xfrm>
            <a:off x="3347864" y="3861048"/>
            <a:ext cx="2763376" cy="398016"/>
          </a:xfrm>
          <a:prstGeom prst="leftArrow">
            <a:avLst/>
          </a:prstGeom>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4" name="文本框 13"/>
          <p:cNvSpPr txBox="1"/>
          <p:nvPr/>
        </p:nvSpPr>
        <p:spPr>
          <a:xfrm>
            <a:off x="4211960" y="3573016"/>
            <a:ext cx="1271427" cy="369332"/>
          </a:xfrm>
          <a:prstGeom prst="rect">
            <a:avLst/>
          </a:prstGeom>
          <a:noFill/>
        </p:spPr>
        <p:txBody>
          <a:bodyPr wrap="none" rtlCol="0">
            <a:spAutoFit/>
          </a:bodyPr>
          <a:lstStyle/>
          <a:p>
            <a:r>
              <a:rPr kumimoji="1" lang="zh-CN" altLang="en-US" dirty="0"/>
              <a:t>挑战密文</a:t>
            </a:r>
            <a:r>
              <a:rPr kumimoji="1" lang="en-US" altLang="zh-CN" dirty="0"/>
              <a:t>C</a:t>
            </a:r>
            <a:endParaRPr kumimoji="1" lang="zh-CN" altLang="en-US" dirty="0"/>
          </a:p>
        </p:txBody>
      </p:sp>
      <p:sp>
        <p:nvSpPr>
          <p:cNvPr id="15" name="左箭头 14"/>
          <p:cNvSpPr/>
          <p:nvPr/>
        </p:nvSpPr>
        <p:spPr>
          <a:xfrm rot="10800000">
            <a:off x="3347864" y="4725144"/>
            <a:ext cx="2763376" cy="398016"/>
          </a:xfrm>
          <a:prstGeom prst="leftArrow">
            <a:avLst/>
          </a:prstGeom>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6" name="文本框 15"/>
          <p:cNvSpPr txBox="1"/>
          <p:nvPr/>
        </p:nvSpPr>
        <p:spPr>
          <a:xfrm>
            <a:off x="3851920" y="4437112"/>
            <a:ext cx="1822133" cy="369332"/>
          </a:xfrm>
          <a:prstGeom prst="rect">
            <a:avLst/>
          </a:prstGeom>
          <a:noFill/>
        </p:spPr>
        <p:txBody>
          <a:bodyPr wrap="none" rtlCol="0">
            <a:spAutoFit/>
          </a:bodyPr>
          <a:lstStyle/>
          <a:p>
            <a:r>
              <a:rPr kumimoji="1" lang="zh-CN" altLang="en-US" dirty="0"/>
              <a:t>猜测结果</a:t>
            </a:r>
            <a:r>
              <a:rPr kumimoji="1" lang="en-US" altLang="zh-CN" dirty="0"/>
              <a:t>d=0</a:t>
            </a:r>
            <a:r>
              <a:rPr kumimoji="1" lang="zh-CN" altLang="en-US" dirty="0"/>
              <a:t>或</a:t>
            </a:r>
            <a:r>
              <a:rPr kumimoji="1" lang="en-US" altLang="zh-CN" dirty="0"/>
              <a:t>1</a:t>
            </a:r>
            <a:endParaRPr kumimoji="1" lang="zh-CN" altLang="en-US" dirty="0"/>
          </a:p>
        </p:txBody>
      </p:sp>
      <p:sp>
        <p:nvSpPr>
          <p:cNvPr id="17" name="文本框 16"/>
          <p:cNvSpPr txBox="1"/>
          <p:nvPr/>
        </p:nvSpPr>
        <p:spPr>
          <a:xfrm>
            <a:off x="6156176" y="4601805"/>
            <a:ext cx="2736304" cy="646331"/>
          </a:xfrm>
          <a:prstGeom prst="rect">
            <a:avLst/>
          </a:prstGeom>
          <a:noFill/>
        </p:spPr>
        <p:txBody>
          <a:bodyPr wrap="square" rtlCol="0">
            <a:spAutoFit/>
          </a:bodyPr>
          <a:lstStyle/>
          <a:p>
            <a:r>
              <a:rPr kumimoji="1" lang="zh-CN" altLang="en-US" dirty="0"/>
              <a:t>若</a:t>
            </a:r>
            <a:r>
              <a:rPr lang="en-US" altLang="zh-CN" i="1" dirty="0" err="1"/>
              <a:t>M</a:t>
            </a:r>
            <a:r>
              <a:rPr lang="en-US" altLang="zh-CN" i="1" baseline="-25000" dirty="0" err="1"/>
              <a:t>d</a:t>
            </a:r>
            <a:r>
              <a:rPr kumimoji="1" lang="zh-CN" altLang="en-US" dirty="0"/>
              <a:t>是挑战者之前所选择</a:t>
            </a:r>
          </a:p>
          <a:p>
            <a:r>
              <a:rPr kumimoji="1" lang="zh-CN" altLang="en-US" dirty="0"/>
              <a:t>的明文，则攻击成功；</a:t>
            </a:r>
          </a:p>
        </p:txBody>
      </p:sp>
      <p:sp>
        <p:nvSpPr>
          <p:cNvPr id="18" name="文本框 17"/>
          <p:cNvSpPr txBox="1"/>
          <p:nvPr/>
        </p:nvSpPr>
        <p:spPr>
          <a:xfrm>
            <a:off x="1835696" y="5661248"/>
            <a:ext cx="6647974"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zh-CN" altLang="en-US" dirty="0"/>
              <a:t>语义安全性：在上述攻击游戏中，若攻击者的成功优势可忽略，</a:t>
            </a:r>
          </a:p>
          <a:p>
            <a:r>
              <a:rPr kumimoji="1" lang="zh-CN" altLang="en-US" dirty="0"/>
              <a:t>则该公钥加密算法是语义安全的（具体的说是选择明文攻击下</a:t>
            </a:r>
          </a:p>
          <a:p>
            <a:r>
              <a:rPr kumimoji="1" lang="zh-CN" altLang="en-US" dirty="0"/>
              <a:t>语义安全的）</a:t>
            </a:r>
          </a:p>
        </p:txBody>
      </p:sp>
      <p:sp>
        <p:nvSpPr>
          <p:cNvPr id="19" name="文本框 18"/>
          <p:cNvSpPr txBox="1"/>
          <p:nvPr/>
        </p:nvSpPr>
        <p:spPr>
          <a:xfrm>
            <a:off x="6156176" y="1988840"/>
            <a:ext cx="2592288" cy="646331"/>
          </a:xfrm>
          <a:prstGeom prst="rect">
            <a:avLst/>
          </a:prstGeom>
          <a:noFill/>
        </p:spPr>
        <p:txBody>
          <a:bodyPr wrap="square" rtlCol="0">
            <a:spAutoFit/>
          </a:bodyPr>
          <a:lstStyle/>
          <a:p>
            <a:r>
              <a:rPr kumimoji="1" lang="zh-CN" altLang="en-US" dirty="0"/>
              <a:t>以某类公钥加密算法为例，例如</a:t>
            </a:r>
            <a:r>
              <a:rPr kumimoji="1" lang="en-US" altLang="zh-CN" dirty="0" err="1"/>
              <a:t>ElGamal</a:t>
            </a:r>
            <a:r>
              <a:rPr kumimoji="1" lang="zh-CN" altLang="en-US" dirty="0"/>
              <a:t>算法</a:t>
            </a:r>
          </a:p>
        </p:txBody>
      </p:sp>
    </p:spTree>
    <p:extLst>
      <p:ext uri="{BB962C8B-B14F-4D97-AF65-F5344CB8AC3E}">
        <p14:creationId xmlns:p14="http://schemas.microsoft.com/office/powerpoint/2010/main" val="105450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ElGamal</a:t>
            </a:r>
            <a:r>
              <a:rPr kumimoji="1" lang="zh-CN" altLang="en-US" dirty="0"/>
              <a:t>加密与数学难题</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3" y="2132856"/>
            <a:ext cx="7855063" cy="3024336"/>
          </a:xfrm>
          <a:prstGeom prst="rect">
            <a:avLst/>
          </a:prstGeom>
        </p:spPr>
      </p:pic>
    </p:spTree>
    <p:extLst>
      <p:ext uri="{BB962C8B-B14F-4D97-AF65-F5344CB8AC3E}">
        <p14:creationId xmlns:p14="http://schemas.microsoft.com/office/powerpoint/2010/main" val="396915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a:t>ElGamal</a:t>
            </a:r>
            <a:r>
              <a:rPr kumimoji="1" lang="zh-CN" altLang="en-US" dirty="0"/>
              <a:t>加密的可证明安全性</a:t>
            </a:r>
          </a:p>
        </p:txBody>
      </p:sp>
      <p:sp>
        <p:nvSpPr>
          <p:cNvPr id="3" name="内容占位符 2"/>
          <p:cNvSpPr>
            <a:spLocks noGrp="1"/>
          </p:cNvSpPr>
          <p:nvPr>
            <p:ph idx="1"/>
          </p:nvPr>
        </p:nvSpPr>
        <p:spPr/>
        <p:txBody>
          <a:bodyPr/>
          <a:lstStyle/>
          <a:p>
            <a:r>
              <a:rPr kumimoji="1" lang="zh-CN" altLang="en-US" dirty="0"/>
              <a:t>核心思想</a:t>
            </a:r>
          </a:p>
          <a:p>
            <a:pPr lvl="1"/>
            <a:r>
              <a:rPr kumimoji="1" lang="zh-CN" altLang="en-US" dirty="0"/>
              <a:t>若存在某个攻击者</a:t>
            </a:r>
            <a:r>
              <a:rPr kumimoji="1" lang="en-US" altLang="zh-CN" dirty="0"/>
              <a:t>A</a:t>
            </a:r>
            <a:r>
              <a:rPr kumimoji="1" lang="zh-CN" altLang="en-US" dirty="0"/>
              <a:t>能以不可忽略的优势攻破</a:t>
            </a:r>
            <a:r>
              <a:rPr kumimoji="1" lang="en-US" altLang="zh-CN" dirty="0" err="1"/>
              <a:t>ElGamal</a:t>
            </a:r>
            <a:r>
              <a:rPr kumimoji="1" lang="zh-CN" altLang="en-US" dirty="0"/>
              <a:t>加密算法，则存在一个算法</a:t>
            </a:r>
            <a:r>
              <a:rPr kumimoji="1" lang="en-US" altLang="zh-CN" dirty="0"/>
              <a:t>B</a:t>
            </a:r>
            <a:r>
              <a:rPr kumimoji="1" lang="zh-CN" altLang="en-US" dirty="0"/>
              <a:t>能利用这个攻击者来求解</a:t>
            </a:r>
            <a:r>
              <a:rPr kumimoji="1" lang="en-US" altLang="zh-CN" dirty="0"/>
              <a:t>DDH</a:t>
            </a:r>
            <a:r>
              <a:rPr kumimoji="1" lang="zh-CN" altLang="en-US" dirty="0"/>
              <a:t>问题，</a:t>
            </a:r>
          </a:p>
        </p:txBody>
      </p:sp>
    </p:spTree>
    <p:extLst>
      <p:ext uri="{BB962C8B-B14F-4D97-AF65-F5344CB8AC3E}">
        <p14:creationId xmlns:p14="http://schemas.microsoft.com/office/powerpoint/2010/main" val="28744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57290" y="2143116"/>
            <a:ext cx="7406640" cy="1472184"/>
          </a:xfrm>
        </p:spPr>
        <p:txBody>
          <a:bodyPr/>
          <a:lstStyle/>
          <a:p>
            <a:r>
              <a:rPr lang="en-US" altLang="zh-CN" dirty="0"/>
              <a:t>0. </a:t>
            </a:r>
            <a:r>
              <a:rPr lang="zh-CN" altLang="en-US" dirty="0"/>
              <a:t>密码法</a:t>
            </a:r>
          </a:p>
        </p:txBody>
      </p:sp>
    </p:spTree>
    <p:extLst>
      <p:ext uri="{BB962C8B-B14F-4D97-AF65-F5344CB8AC3E}">
        <p14:creationId xmlns:p14="http://schemas.microsoft.com/office/powerpoint/2010/main" val="1985042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其它问题</a:t>
            </a:r>
          </a:p>
        </p:txBody>
      </p:sp>
      <p:sp>
        <p:nvSpPr>
          <p:cNvPr id="3" name="内容占位符 2"/>
          <p:cNvSpPr>
            <a:spLocks noGrp="1"/>
          </p:cNvSpPr>
          <p:nvPr>
            <p:ph idx="1"/>
          </p:nvPr>
        </p:nvSpPr>
        <p:spPr/>
        <p:txBody>
          <a:bodyPr/>
          <a:lstStyle/>
          <a:p>
            <a:r>
              <a:rPr kumimoji="1" lang="zh-CN" altLang="en-US" dirty="0"/>
              <a:t>什么是安全参数？</a:t>
            </a:r>
          </a:p>
          <a:p>
            <a:pPr lvl="1"/>
            <a:r>
              <a:rPr kumimoji="1" lang="zh-CN" altLang="en-US" dirty="0"/>
              <a:t>从</a:t>
            </a:r>
            <a:r>
              <a:rPr kumimoji="1" lang="en-US" altLang="zh-CN" dirty="0"/>
              <a:t>RSA 1024bits</a:t>
            </a:r>
            <a:r>
              <a:rPr kumimoji="1" lang="zh-CN" altLang="en-US" dirty="0"/>
              <a:t>加密密钥所开去</a:t>
            </a:r>
          </a:p>
          <a:p>
            <a:pPr lvl="1"/>
            <a:r>
              <a:rPr kumimoji="1" lang="zh-CN" altLang="en-US" dirty="0"/>
              <a:t>量化安全性的重要依据</a:t>
            </a:r>
          </a:p>
          <a:p>
            <a:r>
              <a:rPr kumimoji="1" lang="zh-CN" altLang="en-US" dirty="0"/>
              <a:t>为什么随机数对加密算法的安全性至关重要？</a:t>
            </a:r>
          </a:p>
          <a:p>
            <a:pPr lvl="1"/>
            <a:r>
              <a:rPr kumimoji="1" lang="zh-CN" altLang="en-US" dirty="0"/>
              <a:t>从信息论的角度说开去</a:t>
            </a:r>
          </a:p>
          <a:p>
            <a:pPr lvl="1"/>
            <a:r>
              <a:rPr kumimoji="1" lang="zh-CN" altLang="en-US" dirty="0"/>
              <a:t>确定算法无法增加输出的熵</a:t>
            </a:r>
          </a:p>
        </p:txBody>
      </p:sp>
    </p:spTree>
    <p:extLst>
      <p:ext uri="{BB962C8B-B14F-4D97-AF65-F5344CB8AC3E}">
        <p14:creationId xmlns:p14="http://schemas.microsoft.com/office/powerpoint/2010/main" val="2316699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dirty="0"/>
              <a:t>小结</a:t>
            </a:r>
            <a:endParaRPr kumimoji="1" lang="zh-CN" altLang="en-US" dirty="0"/>
          </a:p>
        </p:txBody>
      </p:sp>
      <p:sp>
        <p:nvSpPr>
          <p:cNvPr id="3" name="内容占位符 2"/>
          <p:cNvSpPr>
            <a:spLocks noGrp="1"/>
          </p:cNvSpPr>
          <p:nvPr>
            <p:ph idx="1"/>
          </p:nvPr>
        </p:nvSpPr>
        <p:spPr/>
        <p:txBody>
          <a:bodyPr>
            <a:normAutofit lnSpcReduction="10000"/>
          </a:bodyPr>
          <a:lstStyle/>
          <a:p>
            <a:r>
              <a:rPr kumimoji="1" lang="zh-CN" altLang="en-US" dirty="0"/>
              <a:t>可证明安全性首次以科学的方式严格的定义了密码方案的安全性，让安全性可量化</a:t>
            </a:r>
            <a:endParaRPr kumimoji="1" lang="en-US" altLang="zh-CN" dirty="0"/>
          </a:p>
          <a:p>
            <a:r>
              <a:rPr kumimoji="1" lang="zh-CN" altLang="en-US" dirty="0"/>
              <a:t>可证明安全性使密码学研究、密码方案的设计从“艺术”变成了“科学”</a:t>
            </a:r>
            <a:endParaRPr kumimoji="1" lang="en-US" altLang="zh-CN" dirty="0"/>
          </a:p>
          <a:p>
            <a:r>
              <a:rPr kumimoji="1" lang="zh-CN" altLang="en-US" dirty="0"/>
              <a:t>针对不同功能和不同类型密钥的密码方案，可证明安全性所变现出的形态也各不一样</a:t>
            </a:r>
            <a:endParaRPr kumimoji="1" lang="en-US" altLang="zh-CN" dirty="0"/>
          </a:p>
          <a:p>
            <a:pPr lvl="1"/>
            <a:r>
              <a:rPr kumimoji="1" lang="zh-CN" altLang="en-US" dirty="0"/>
              <a:t>针对签名方案</a:t>
            </a:r>
            <a:r>
              <a:rPr kumimoji="1" lang="zh-CN" altLang="zh-CN" dirty="0"/>
              <a:t>，</a:t>
            </a:r>
            <a:r>
              <a:rPr kumimoji="1" lang="zh-CN" altLang="en-US" dirty="0"/>
              <a:t>有不可存在性伪造</a:t>
            </a:r>
            <a:endParaRPr kumimoji="1" lang="en-US" altLang="zh-CN" dirty="0"/>
          </a:p>
          <a:p>
            <a:pPr lvl="1"/>
            <a:r>
              <a:rPr kumimoji="1" lang="zh-CN" altLang="en-US" dirty="0"/>
              <a:t>针对安全协议，有通用可组合安全</a:t>
            </a:r>
          </a:p>
        </p:txBody>
      </p:sp>
    </p:spTree>
    <p:extLst>
      <p:ext uri="{BB962C8B-B14F-4D97-AF65-F5344CB8AC3E}">
        <p14:creationId xmlns:p14="http://schemas.microsoft.com/office/powerpoint/2010/main" val="3492851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57290" y="2143116"/>
            <a:ext cx="7406640" cy="1472184"/>
          </a:xfrm>
        </p:spPr>
        <p:txBody>
          <a:bodyPr/>
          <a:lstStyle/>
          <a:p>
            <a:r>
              <a:rPr lang="zh-CN" altLang="en-US" dirty="0"/>
              <a:t>基于身份加密（</a:t>
            </a:r>
            <a:r>
              <a:rPr lang="en-US" altLang="zh-CN" dirty="0"/>
              <a:t>IBE</a:t>
            </a:r>
            <a:r>
              <a:rPr lang="zh-CN" altLang="en-US" dirty="0"/>
              <a:t>）</a:t>
            </a:r>
          </a:p>
        </p:txBody>
      </p:sp>
      <p:sp>
        <p:nvSpPr>
          <p:cNvPr id="2" name="矩形 1">
            <a:extLst>
              <a:ext uri="{FF2B5EF4-FFF2-40B4-BE49-F238E27FC236}">
                <a16:creationId xmlns:a16="http://schemas.microsoft.com/office/drawing/2014/main" id="{0133E2A1-25EB-446C-8A33-C1C63C7BFAF8}"/>
              </a:ext>
            </a:extLst>
          </p:cNvPr>
          <p:cNvSpPr/>
          <p:nvPr/>
        </p:nvSpPr>
        <p:spPr>
          <a:xfrm>
            <a:off x="1357290" y="4221088"/>
            <a:ext cx="7200800" cy="1200329"/>
          </a:xfrm>
          <a:prstGeom prst="rect">
            <a:avLst/>
          </a:prstGeom>
        </p:spPr>
        <p:txBody>
          <a:bodyPr wrap="square">
            <a:spAutoFit/>
          </a:bodyPr>
          <a:lstStyle/>
          <a:p>
            <a:r>
              <a:rPr lang="en-US" altLang="zh-CN" dirty="0" err="1">
                <a:solidFill>
                  <a:srgbClr val="1B1B1B"/>
                </a:solidFill>
                <a:latin typeface="TimesNewRomanPSMT"/>
              </a:rPr>
              <a:t>Boneh</a:t>
            </a:r>
            <a:r>
              <a:rPr lang="en-US" altLang="zh-CN" dirty="0">
                <a:solidFill>
                  <a:srgbClr val="1B1B1B"/>
                </a:solidFill>
                <a:latin typeface="TimesNewRomanPSMT"/>
              </a:rPr>
              <a:t> D, Franklin M. Identity-based encryption from the Weil pairing[C]//</a:t>
            </a:r>
            <a:br>
              <a:rPr lang="en-US" altLang="zh-CN" dirty="0">
                <a:solidFill>
                  <a:srgbClr val="1B1B1B"/>
                </a:solidFill>
                <a:latin typeface="TimesNewRomanPSMT"/>
              </a:rPr>
            </a:br>
            <a:r>
              <a:rPr lang="en-US" altLang="zh-CN" dirty="0">
                <a:solidFill>
                  <a:srgbClr val="1B1B1B"/>
                </a:solidFill>
                <a:latin typeface="TimesNewRomanPSMT"/>
              </a:rPr>
              <a:t>Advances in Cryptology—CRYPTO 2001. Springer </a:t>
            </a:r>
            <a:r>
              <a:rPr lang="en-US" altLang="zh-CN" sz="1600" dirty="0">
                <a:solidFill>
                  <a:srgbClr val="1B1B1B"/>
                </a:solidFill>
                <a:latin typeface="TimesNewRomanPSMT"/>
              </a:rPr>
              <a:t>Berlin/Heidelberg</a:t>
            </a:r>
            <a:r>
              <a:rPr lang="en-US" altLang="zh-CN" dirty="0">
                <a:solidFill>
                  <a:srgbClr val="1B1B1B"/>
                </a:solidFill>
                <a:latin typeface="TimesNewRomanPSMT"/>
              </a:rPr>
              <a:t>, 2001:</a:t>
            </a:r>
            <a:br>
              <a:rPr lang="en-US" altLang="zh-CN" dirty="0">
                <a:solidFill>
                  <a:srgbClr val="1B1B1B"/>
                </a:solidFill>
                <a:latin typeface="TimesNewRomanPSMT"/>
              </a:rPr>
            </a:br>
            <a:r>
              <a:rPr lang="en-US" altLang="zh-CN" dirty="0">
                <a:solidFill>
                  <a:srgbClr val="1B1B1B"/>
                </a:solidFill>
                <a:latin typeface="TimesNewRomanPSMT"/>
              </a:rPr>
              <a:t>213-229.</a:t>
            </a:r>
            <a:r>
              <a:rPr lang="en-US" altLang="zh-CN" dirty="0"/>
              <a:t> </a:t>
            </a:r>
            <a:br>
              <a:rPr lang="en-US" altLang="zh-CN" dirty="0"/>
            </a:b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回顾公钥基础设施（</a:t>
            </a:r>
            <a:r>
              <a:rPr lang="en-US" altLang="zh-CN" dirty="0"/>
              <a:t>PKI</a:t>
            </a:r>
            <a:r>
              <a:rPr lang="zh-CN" altLang="en-US" dirty="0"/>
              <a:t>）的核心</a:t>
            </a:r>
          </a:p>
        </p:txBody>
      </p:sp>
      <p:sp>
        <p:nvSpPr>
          <p:cNvPr id="3" name="内容占位符 2"/>
          <p:cNvSpPr>
            <a:spLocks noGrp="1"/>
          </p:cNvSpPr>
          <p:nvPr>
            <p:ph idx="1"/>
          </p:nvPr>
        </p:nvSpPr>
        <p:spPr/>
        <p:txBody>
          <a:bodyPr/>
          <a:lstStyle/>
          <a:p>
            <a:r>
              <a:rPr lang="zh-CN" altLang="en-US" dirty="0"/>
              <a:t>基于</a:t>
            </a:r>
            <a:r>
              <a:rPr lang="en-US" altLang="zh-CN" dirty="0"/>
              <a:t>PKI</a:t>
            </a:r>
            <a:r>
              <a:rPr lang="zh-CN" altLang="en-US" dirty="0"/>
              <a:t>的公钥加密体制</a:t>
            </a:r>
            <a:endParaRPr lang="en-US" altLang="zh-CN" dirty="0"/>
          </a:p>
        </p:txBody>
      </p:sp>
      <p:pic>
        <p:nvPicPr>
          <p:cNvPr id="4" name="Picture 3"/>
          <p:cNvPicPr>
            <a:picLocks noChangeAspect="1" noChangeArrowheads="1"/>
          </p:cNvPicPr>
          <p:nvPr/>
        </p:nvPicPr>
        <p:blipFill>
          <a:blip r:embed="rId2"/>
          <a:srcRect/>
          <a:stretch>
            <a:fillRect/>
          </a:stretch>
        </p:blipFill>
        <p:spPr>
          <a:xfrm>
            <a:off x="1238256" y="2000240"/>
            <a:ext cx="7620024" cy="45155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r>
              <a:rPr lang="en-US" altLang="zh-CN" dirty="0"/>
              <a:t>PKI</a:t>
            </a:r>
            <a:r>
              <a:rPr lang="zh-CN" altLang="en-US" dirty="0"/>
              <a:t>的核心功能</a:t>
            </a:r>
          </a:p>
        </p:txBody>
      </p:sp>
      <p:sp>
        <p:nvSpPr>
          <p:cNvPr id="3" name="内容占位符 2"/>
          <p:cNvSpPr>
            <a:spLocks noGrp="1"/>
          </p:cNvSpPr>
          <p:nvPr>
            <p:ph idx="1"/>
          </p:nvPr>
        </p:nvSpPr>
        <p:spPr/>
        <p:txBody>
          <a:bodyPr>
            <a:normAutofit lnSpcReduction="10000"/>
          </a:bodyPr>
          <a:lstStyle/>
          <a:p>
            <a:r>
              <a:rPr lang="en-US" altLang="zh-CN" dirty="0"/>
              <a:t>Alice</a:t>
            </a:r>
            <a:r>
              <a:rPr lang="zh-CN" altLang="en-US" dirty="0"/>
              <a:t>如何知道</a:t>
            </a:r>
            <a:r>
              <a:rPr lang="en-US" altLang="zh-CN" dirty="0"/>
              <a:t>Joy</a:t>
            </a:r>
            <a:r>
              <a:rPr lang="zh-CN" altLang="en-US" dirty="0"/>
              <a:t>，</a:t>
            </a:r>
            <a:r>
              <a:rPr lang="en-US" altLang="zh-CN" dirty="0"/>
              <a:t>Mike</a:t>
            </a:r>
            <a:r>
              <a:rPr lang="zh-CN" altLang="en-US" dirty="0"/>
              <a:t>，</a:t>
            </a:r>
            <a:r>
              <a:rPr lang="en-US" altLang="zh-CN" dirty="0"/>
              <a:t>Bob</a:t>
            </a:r>
            <a:r>
              <a:rPr lang="zh-CN" altLang="en-US" dirty="0"/>
              <a:t>和</a:t>
            </a:r>
            <a:r>
              <a:rPr lang="en-US" altLang="zh-CN" dirty="0"/>
              <a:t>Ted</a:t>
            </a:r>
            <a:r>
              <a:rPr lang="zh-CN" altLang="en-US" dirty="0"/>
              <a:t>的公钥</a:t>
            </a:r>
            <a:endParaRPr lang="en-US" altLang="zh-CN" dirty="0"/>
          </a:p>
          <a:p>
            <a:r>
              <a:rPr lang="en-US" altLang="zh-CN" dirty="0"/>
              <a:t>Joy</a:t>
            </a:r>
            <a:r>
              <a:rPr lang="zh-CN" altLang="en-US" dirty="0"/>
              <a:t>，</a:t>
            </a:r>
            <a:r>
              <a:rPr lang="en-US" altLang="zh-CN" dirty="0"/>
              <a:t>Mike</a:t>
            </a:r>
            <a:r>
              <a:rPr lang="zh-CN" altLang="en-US" dirty="0"/>
              <a:t>，</a:t>
            </a:r>
            <a:r>
              <a:rPr lang="en-US" altLang="zh-CN" dirty="0"/>
              <a:t>Bob</a:t>
            </a:r>
            <a:r>
              <a:rPr lang="zh-CN" altLang="en-US" dirty="0"/>
              <a:t>和</a:t>
            </a:r>
            <a:r>
              <a:rPr lang="en-US" altLang="zh-CN" dirty="0"/>
              <a:t>Ted</a:t>
            </a:r>
            <a:r>
              <a:rPr lang="zh-CN" altLang="en-US" dirty="0"/>
              <a:t>自己公开并声明自身的公钥在实际应用中是不安全和不现实的</a:t>
            </a:r>
            <a:endParaRPr lang="en-US" altLang="zh-CN" dirty="0"/>
          </a:p>
          <a:p>
            <a:r>
              <a:rPr lang="zh-CN" altLang="en-US" dirty="0"/>
              <a:t>需要一个可信的第三方去证明</a:t>
            </a:r>
            <a:r>
              <a:rPr lang="en-US" altLang="zh-CN" dirty="0"/>
              <a:t>Alice</a:t>
            </a:r>
            <a:r>
              <a:rPr lang="zh-CN" altLang="en-US" dirty="0"/>
              <a:t>拿到的公钥一定就是</a:t>
            </a:r>
            <a:r>
              <a:rPr lang="en-US" altLang="zh-CN" dirty="0"/>
              <a:t>Joy</a:t>
            </a:r>
            <a:r>
              <a:rPr lang="zh-CN" altLang="en-US" dirty="0"/>
              <a:t>，</a:t>
            </a:r>
            <a:r>
              <a:rPr lang="en-US" altLang="zh-CN" dirty="0"/>
              <a:t>Mike</a:t>
            </a:r>
            <a:r>
              <a:rPr lang="zh-CN" altLang="en-US" dirty="0"/>
              <a:t>，</a:t>
            </a:r>
            <a:r>
              <a:rPr lang="en-US" altLang="zh-CN" dirty="0"/>
              <a:t>Bob</a:t>
            </a:r>
            <a:r>
              <a:rPr lang="zh-CN" altLang="en-US" dirty="0"/>
              <a:t>和</a:t>
            </a:r>
            <a:r>
              <a:rPr lang="en-US" altLang="zh-CN" dirty="0"/>
              <a:t>Ted</a:t>
            </a:r>
            <a:r>
              <a:rPr lang="zh-CN" altLang="en-US" dirty="0"/>
              <a:t>的</a:t>
            </a:r>
            <a:endParaRPr lang="en-US" altLang="zh-CN" dirty="0"/>
          </a:p>
          <a:p>
            <a:r>
              <a:rPr lang="en-US" altLang="zh-CN" dirty="0"/>
              <a:t>PKI</a:t>
            </a:r>
            <a:r>
              <a:rPr lang="zh-CN" altLang="en-US" dirty="0"/>
              <a:t>提供了这个可信第三方，即</a:t>
            </a:r>
            <a:r>
              <a:rPr lang="en-US" altLang="zh-CN" dirty="0"/>
              <a:t>CA</a:t>
            </a:r>
            <a:r>
              <a:rPr lang="zh-CN" altLang="en-US" dirty="0"/>
              <a:t>（证书中心）</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r>
              <a:rPr lang="en-US" altLang="zh-CN" dirty="0"/>
              <a:t>PKI</a:t>
            </a:r>
            <a:r>
              <a:rPr lang="zh-CN" altLang="en-US" dirty="0"/>
              <a:t>的核心功能</a:t>
            </a:r>
          </a:p>
        </p:txBody>
      </p:sp>
      <p:sp>
        <p:nvSpPr>
          <p:cNvPr id="3" name="内容占位符 2"/>
          <p:cNvSpPr>
            <a:spLocks noGrp="1"/>
          </p:cNvSpPr>
          <p:nvPr>
            <p:ph idx="1"/>
          </p:nvPr>
        </p:nvSpPr>
        <p:spPr/>
        <p:txBody>
          <a:bodyPr/>
          <a:lstStyle/>
          <a:p>
            <a:r>
              <a:rPr lang="en-US" altLang="zh-CN" dirty="0"/>
              <a:t>Alice</a:t>
            </a:r>
            <a:r>
              <a:rPr lang="zh-CN" altLang="en-US" dirty="0"/>
              <a:t>向</a:t>
            </a:r>
            <a:r>
              <a:rPr lang="en-US" altLang="zh-CN" dirty="0"/>
              <a:t>CA</a:t>
            </a:r>
            <a:r>
              <a:rPr lang="zh-CN" altLang="en-US" dirty="0"/>
              <a:t>询问</a:t>
            </a:r>
            <a:r>
              <a:rPr lang="en-US" altLang="zh-CN" dirty="0"/>
              <a:t>Joy</a:t>
            </a:r>
            <a:r>
              <a:rPr lang="zh-CN" altLang="en-US" dirty="0"/>
              <a:t>，</a:t>
            </a:r>
            <a:r>
              <a:rPr lang="en-US" altLang="zh-CN" dirty="0"/>
              <a:t>Mike</a:t>
            </a:r>
            <a:r>
              <a:rPr lang="zh-CN" altLang="en-US" dirty="0"/>
              <a:t>，</a:t>
            </a:r>
            <a:r>
              <a:rPr lang="en-US" altLang="zh-CN" dirty="0"/>
              <a:t>Bob</a:t>
            </a:r>
            <a:r>
              <a:rPr lang="zh-CN" altLang="en-US" dirty="0"/>
              <a:t>和</a:t>
            </a:r>
            <a:r>
              <a:rPr lang="en-US" altLang="zh-CN" dirty="0"/>
              <a:t>Ted</a:t>
            </a:r>
            <a:r>
              <a:rPr lang="zh-CN" altLang="en-US" dirty="0"/>
              <a:t>的公钥</a:t>
            </a:r>
            <a:endParaRPr lang="en-US" altLang="zh-CN" dirty="0"/>
          </a:p>
          <a:p>
            <a:r>
              <a:rPr lang="en-US" altLang="zh-CN" dirty="0"/>
              <a:t>CA</a:t>
            </a:r>
            <a:r>
              <a:rPr lang="zh-CN" altLang="en-US" dirty="0"/>
              <a:t>用自身的私钥签发</a:t>
            </a:r>
            <a:r>
              <a:rPr lang="en-US" altLang="zh-CN" dirty="0"/>
              <a:t>Joy</a:t>
            </a:r>
            <a:r>
              <a:rPr lang="zh-CN" altLang="en-US" dirty="0"/>
              <a:t>，</a:t>
            </a:r>
            <a:r>
              <a:rPr lang="en-US" altLang="zh-CN" dirty="0"/>
              <a:t>Mike</a:t>
            </a:r>
            <a:r>
              <a:rPr lang="zh-CN" altLang="en-US" dirty="0"/>
              <a:t>，</a:t>
            </a:r>
            <a:r>
              <a:rPr lang="en-US" altLang="zh-CN" dirty="0"/>
              <a:t>Bob</a:t>
            </a:r>
            <a:r>
              <a:rPr lang="zh-CN" altLang="en-US" dirty="0"/>
              <a:t>和</a:t>
            </a:r>
            <a:r>
              <a:rPr lang="en-US" altLang="zh-CN" dirty="0"/>
              <a:t>Ted</a:t>
            </a:r>
            <a:r>
              <a:rPr lang="zh-CN" altLang="en-US" dirty="0"/>
              <a:t>的公钥，即生成证书</a:t>
            </a:r>
            <a:endParaRPr lang="en-US" altLang="zh-CN" dirty="0"/>
          </a:p>
          <a:p>
            <a:r>
              <a:rPr lang="en-US" altLang="zh-CN" dirty="0"/>
              <a:t>Alice</a:t>
            </a:r>
            <a:r>
              <a:rPr lang="zh-CN" altLang="en-US" dirty="0"/>
              <a:t>拿到证书后，利用签名验证的思想，验证证书的有效性</a:t>
            </a:r>
            <a:endParaRPr lang="en-US" altLang="zh-CN" dirty="0"/>
          </a:p>
          <a:p>
            <a:r>
              <a:rPr lang="zh-CN" altLang="en-US" dirty="0"/>
              <a:t>另外，</a:t>
            </a:r>
            <a:r>
              <a:rPr lang="en-US" altLang="zh-CN" dirty="0"/>
              <a:t>CA</a:t>
            </a:r>
            <a:r>
              <a:rPr lang="zh-CN" altLang="en-US" dirty="0"/>
              <a:t>也起到的撤销用户公钥的能力，即不再签发相应用户的公钥</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简单说</a:t>
            </a:r>
            <a:r>
              <a:rPr lang="en-US" altLang="zh-CN" dirty="0"/>
              <a:t>PKI</a:t>
            </a:r>
            <a:r>
              <a:rPr lang="zh-CN" altLang="en-US" dirty="0"/>
              <a:t>的核心功能</a:t>
            </a:r>
          </a:p>
        </p:txBody>
      </p:sp>
      <p:sp>
        <p:nvSpPr>
          <p:cNvPr id="3" name="内容占位符 2"/>
          <p:cNvSpPr>
            <a:spLocks noGrp="1"/>
          </p:cNvSpPr>
          <p:nvPr>
            <p:ph idx="1"/>
          </p:nvPr>
        </p:nvSpPr>
        <p:spPr/>
        <p:txBody>
          <a:bodyPr/>
          <a:lstStyle/>
          <a:p>
            <a:r>
              <a:rPr lang="zh-CN" altLang="en-US" dirty="0"/>
              <a:t>向发送方证明接收方的公钥是“那一个”或者说将接收方与某个公钥绑定</a:t>
            </a:r>
            <a:endParaRPr lang="en-US" altLang="zh-CN" dirty="0"/>
          </a:p>
          <a:p>
            <a:r>
              <a:rPr lang="zh-CN" altLang="en-US" dirty="0"/>
              <a:t>当接收方公钥不再有效时，告知发送方接收方的公钥已被撤销</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存在的实际问题</a:t>
            </a:r>
          </a:p>
        </p:txBody>
      </p:sp>
      <p:sp>
        <p:nvSpPr>
          <p:cNvPr id="3" name="内容占位符 2"/>
          <p:cNvSpPr>
            <a:spLocks noGrp="1"/>
          </p:cNvSpPr>
          <p:nvPr>
            <p:ph idx="1"/>
          </p:nvPr>
        </p:nvSpPr>
        <p:spPr/>
        <p:txBody>
          <a:bodyPr/>
          <a:lstStyle/>
          <a:p>
            <a:r>
              <a:rPr lang="zh-CN" altLang="en-US" dirty="0"/>
              <a:t>实际应用中，发送方是非常多的</a:t>
            </a:r>
            <a:endParaRPr lang="en-US" altLang="zh-CN" dirty="0"/>
          </a:p>
          <a:p>
            <a:r>
              <a:rPr lang="zh-CN" altLang="en-US" dirty="0"/>
              <a:t>理论上，每次发送方加密数据之间，都要询问</a:t>
            </a:r>
            <a:r>
              <a:rPr lang="en-US" altLang="zh-CN" dirty="0"/>
              <a:t>CA</a:t>
            </a:r>
            <a:r>
              <a:rPr lang="zh-CN" altLang="en-US" dirty="0"/>
              <a:t>接收方的公钥是什么（即获得接收方公钥的证书），或者是询问接收方的公钥是否依然有效</a:t>
            </a:r>
            <a:endParaRPr lang="en-US" altLang="zh-CN" dirty="0"/>
          </a:p>
          <a:p>
            <a:r>
              <a:rPr lang="en-US" altLang="zh-CN" dirty="0">
                <a:solidFill>
                  <a:srgbClr val="FF0000"/>
                </a:solidFill>
              </a:rPr>
              <a:t>CA</a:t>
            </a:r>
            <a:r>
              <a:rPr lang="zh-CN" altLang="en-US" dirty="0">
                <a:solidFill>
                  <a:srgbClr val="FF0000"/>
                </a:solidFill>
              </a:rPr>
              <a:t>成为了</a:t>
            </a:r>
            <a:r>
              <a:rPr lang="en-US" altLang="zh-CN" dirty="0">
                <a:solidFill>
                  <a:srgbClr val="FF0000"/>
                </a:solidFill>
              </a:rPr>
              <a:t>PKI</a:t>
            </a:r>
            <a:r>
              <a:rPr lang="zh-CN" altLang="en-US" dirty="0">
                <a:solidFill>
                  <a:srgbClr val="FF0000"/>
                </a:solidFill>
              </a:rPr>
              <a:t>的性能瓶颈</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存在问题的本质原因</a:t>
            </a:r>
          </a:p>
        </p:txBody>
      </p:sp>
      <p:sp>
        <p:nvSpPr>
          <p:cNvPr id="3" name="内容占位符 2"/>
          <p:cNvSpPr>
            <a:spLocks noGrp="1"/>
          </p:cNvSpPr>
          <p:nvPr>
            <p:ph idx="1"/>
          </p:nvPr>
        </p:nvSpPr>
        <p:spPr/>
        <p:txBody>
          <a:bodyPr/>
          <a:lstStyle/>
          <a:p>
            <a:r>
              <a:rPr lang="zh-CN" altLang="en-US" dirty="0"/>
              <a:t>公钥是随机生成的，因此与用户没有天然的绑定关系</a:t>
            </a:r>
            <a:endParaRPr lang="en-US" altLang="zh-CN" dirty="0"/>
          </a:p>
          <a:p>
            <a:r>
              <a:rPr lang="zh-CN" altLang="en-US" dirty="0"/>
              <a:t>例如：</a:t>
            </a:r>
            <a:r>
              <a:rPr lang="en-US" altLang="zh-CN" dirty="0"/>
              <a:t>RSA</a:t>
            </a:r>
            <a:r>
              <a:rPr lang="zh-CN" altLang="en-US" dirty="0"/>
              <a:t>中</a:t>
            </a:r>
          </a:p>
        </p:txBody>
      </p:sp>
      <p:sp>
        <p:nvSpPr>
          <p:cNvPr id="4" name="矩形 3"/>
          <p:cNvSpPr/>
          <p:nvPr/>
        </p:nvSpPr>
        <p:spPr>
          <a:xfrm>
            <a:off x="1857356" y="3541944"/>
            <a:ext cx="6429420" cy="2246769"/>
          </a:xfrm>
          <a:prstGeom prst="rect">
            <a:avLst/>
          </a:prstGeom>
        </p:spPr>
        <p:txBody>
          <a:bodyPr wrap="square">
            <a:spAutoFit/>
          </a:bodyPr>
          <a:lstStyle/>
          <a:p>
            <a:pPr algn="just">
              <a:buFontTx/>
              <a:buChar char="•"/>
            </a:pPr>
            <a:r>
              <a:rPr lang="zh-CN" altLang="en-US" sz="2800" dirty="0"/>
              <a:t>公开密钥：</a:t>
            </a:r>
            <a:r>
              <a:rPr lang="en-US" altLang="zh-CN" sz="2800" dirty="0"/>
              <a:t>e, n</a:t>
            </a:r>
          </a:p>
          <a:p>
            <a:pPr lvl="1" algn="just">
              <a:buFontTx/>
              <a:buChar char="•"/>
            </a:pPr>
            <a:r>
              <a:rPr lang="en-US" altLang="zh-CN" sz="2800" dirty="0"/>
              <a:t>n</a:t>
            </a:r>
            <a:r>
              <a:rPr lang="zh-CN" altLang="en-US" sz="2800" dirty="0"/>
              <a:t>为两个随机选择的且满足一些要求的素数</a:t>
            </a:r>
            <a:r>
              <a:rPr lang="en-US" altLang="zh-CN" sz="2800" dirty="0"/>
              <a:t>p</a:t>
            </a:r>
            <a:r>
              <a:rPr lang="zh-CN" altLang="en-US" sz="2800" dirty="0"/>
              <a:t>和</a:t>
            </a:r>
            <a:r>
              <a:rPr lang="en-US" altLang="zh-CN" sz="2800" dirty="0"/>
              <a:t>q</a:t>
            </a:r>
            <a:r>
              <a:rPr lang="zh-CN" altLang="en-US" sz="2800" dirty="0"/>
              <a:t>的乘积</a:t>
            </a:r>
          </a:p>
          <a:p>
            <a:pPr lvl="1" algn="just">
              <a:buFontTx/>
              <a:buChar char="•"/>
            </a:pPr>
            <a:r>
              <a:rPr lang="en-US" altLang="zh-CN" sz="2800" dirty="0"/>
              <a:t>e</a:t>
            </a:r>
            <a:r>
              <a:rPr lang="zh-CN" altLang="en-US" sz="2800" dirty="0"/>
              <a:t>与</a:t>
            </a:r>
            <a:r>
              <a:rPr lang="zh-CN" altLang="en-US" sz="2800" dirty="0">
                <a:sym typeface="Symbol" pitchFamily="18" charset="2"/>
              </a:rPr>
              <a:t></a:t>
            </a:r>
            <a:r>
              <a:rPr lang="en-US" altLang="zh-CN" sz="2800" dirty="0"/>
              <a:t>(n)</a:t>
            </a:r>
            <a:r>
              <a:rPr lang="zh-CN" altLang="en-US" sz="2800" dirty="0"/>
              <a:t>互素，即与</a:t>
            </a:r>
            <a:r>
              <a:rPr lang="en-US" altLang="zh-CN" sz="2800" dirty="0"/>
              <a:t>(p-1)(q-1)</a:t>
            </a:r>
            <a:r>
              <a:rPr lang="zh-CN" altLang="en-US" sz="2800" dirty="0"/>
              <a:t>互素</a:t>
            </a:r>
            <a:endParaRPr lang="en-US" altLang="zh-CN" sz="2800" dirty="0"/>
          </a:p>
          <a:p>
            <a:pPr algn="just">
              <a:buFontTx/>
              <a:buChar char="•"/>
            </a:pPr>
            <a:r>
              <a:rPr lang="zh-CN" altLang="en-US" sz="2800" dirty="0"/>
              <a:t>且有了公钥之后，再生成相应的私钥</a:t>
            </a:r>
            <a:r>
              <a:rPr lang="en-US" altLang="zh-CN" sz="2800" dirty="0"/>
              <a:t>d</a:t>
            </a:r>
            <a:endParaRPr lang="zh-CN" alt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IBE</a:t>
            </a:r>
            <a:r>
              <a:rPr lang="zh-CN" altLang="en-US" dirty="0"/>
              <a:t>的思想</a:t>
            </a:r>
          </a:p>
        </p:txBody>
      </p:sp>
      <p:sp>
        <p:nvSpPr>
          <p:cNvPr id="3" name="内容占位符 2"/>
          <p:cNvSpPr>
            <a:spLocks noGrp="1"/>
          </p:cNvSpPr>
          <p:nvPr>
            <p:ph idx="1"/>
          </p:nvPr>
        </p:nvSpPr>
        <p:spPr/>
        <p:txBody>
          <a:bodyPr>
            <a:normAutofit fontScale="92500" lnSpcReduction="10000"/>
          </a:bodyPr>
          <a:lstStyle/>
          <a:p>
            <a:r>
              <a:rPr lang="zh-CN" altLang="en-US" dirty="0"/>
              <a:t>能够有一种方法让用户及其公钥有天然的绑定关系么？</a:t>
            </a:r>
            <a:endParaRPr lang="en-US" altLang="zh-CN" dirty="0"/>
          </a:p>
          <a:p>
            <a:r>
              <a:rPr lang="zh-CN" altLang="en-US" dirty="0"/>
              <a:t>这是基于身份体制的核心要求</a:t>
            </a:r>
            <a:endParaRPr lang="en-US" altLang="zh-CN" dirty="0"/>
          </a:p>
          <a:p>
            <a:r>
              <a:rPr lang="zh-CN" altLang="en-US" dirty="0"/>
              <a:t>怎样的公钥才有可能和用户天然的绑定呢？</a:t>
            </a:r>
            <a:endParaRPr lang="en-US" altLang="zh-CN" dirty="0"/>
          </a:p>
          <a:p>
            <a:r>
              <a:rPr lang="zh-CN" altLang="en-US" dirty="0"/>
              <a:t>这个公钥直接或者间接的是用户的某些自然属性</a:t>
            </a:r>
            <a:endParaRPr lang="en-US" altLang="zh-CN" dirty="0"/>
          </a:p>
          <a:p>
            <a:r>
              <a:rPr lang="zh-CN" altLang="en-US" dirty="0"/>
              <a:t>同时由于公钥需要有唯一性，即每个用户的公钥必须不同，因此自然属性需要有唯一性</a:t>
            </a:r>
            <a:endParaRPr lang="en-US" altLang="zh-CN" dirty="0"/>
          </a:p>
          <a:p>
            <a:r>
              <a:rPr lang="zh-CN" altLang="en-US" dirty="0"/>
              <a:t>属性＝身份＝公钥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密码法的立法进程</a:t>
            </a:r>
          </a:p>
        </p:txBody>
      </p:sp>
      <p:sp>
        <p:nvSpPr>
          <p:cNvPr id="3" name="内容占位符 2"/>
          <p:cNvSpPr>
            <a:spLocks noGrp="1"/>
          </p:cNvSpPr>
          <p:nvPr>
            <p:ph idx="1"/>
          </p:nvPr>
        </p:nvSpPr>
        <p:spPr/>
        <p:txBody>
          <a:bodyPr>
            <a:normAutofit/>
          </a:bodyPr>
          <a:lstStyle/>
          <a:p>
            <a:r>
              <a:rPr lang="en-US" altLang="zh-CN" dirty="0"/>
              <a:t>2017</a:t>
            </a:r>
            <a:r>
              <a:rPr lang="zh-CN" altLang="en-US" dirty="0"/>
              <a:t>年</a:t>
            </a:r>
            <a:r>
              <a:rPr lang="en-US" altLang="zh-CN" dirty="0"/>
              <a:t>4</a:t>
            </a:r>
            <a:r>
              <a:rPr lang="zh-CN" altLang="en-US" dirty="0"/>
              <a:t>月</a:t>
            </a:r>
            <a:endParaRPr lang="en-US" altLang="zh-CN" dirty="0"/>
          </a:p>
          <a:p>
            <a:pPr lvl="1"/>
            <a:r>
              <a:rPr lang="zh-CN" altLang="en-US" dirty="0"/>
              <a:t>向社会公开征求意见</a:t>
            </a:r>
            <a:endParaRPr lang="en-US" altLang="zh-CN" dirty="0"/>
          </a:p>
          <a:p>
            <a:r>
              <a:rPr lang="en-US" altLang="zh-CN" dirty="0"/>
              <a:t>2019</a:t>
            </a:r>
            <a:r>
              <a:rPr lang="zh-CN" altLang="en-US" dirty="0"/>
              <a:t>年</a:t>
            </a:r>
            <a:r>
              <a:rPr lang="en-US" altLang="zh-CN" dirty="0"/>
              <a:t>6</a:t>
            </a:r>
            <a:r>
              <a:rPr lang="zh-CN" altLang="en-US" dirty="0"/>
              <a:t>月</a:t>
            </a:r>
            <a:endParaRPr lang="en-US" altLang="zh-CN" dirty="0"/>
          </a:p>
          <a:p>
            <a:pPr lvl="1"/>
            <a:r>
              <a:rPr lang="zh-CN" altLang="en-US" dirty="0"/>
              <a:t>提交人大常委会审议</a:t>
            </a:r>
            <a:endParaRPr lang="en-US" altLang="zh-CN" dirty="0"/>
          </a:p>
          <a:p>
            <a:r>
              <a:rPr lang="en-US" altLang="zh-CN" dirty="0"/>
              <a:t>2019</a:t>
            </a:r>
            <a:r>
              <a:rPr lang="zh-CN" altLang="en-US" dirty="0"/>
              <a:t>年</a:t>
            </a:r>
            <a:r>
              <a:rPr lang="en-US" altLang="zh-CN" dirty="0"/>
              <a:t>10</a:t>
            </a:r>
            <a:r>
              <a:rPr lang="zh-CN" altLang="en-US" dirty="0"/>
              <a:t>月</a:t>
            </a:r>
            <a:endParaRPr lang="en-US" altLang="zh-CN" dirty="0"/>
          </a:p>
          <a:p>
            <a:pPr lvl="1"/>
            <a:r>
              <a:rPr lang="zh-CN" altLang="en-US" dirty="0"/>
              <a:t>审议通过，正式立法</a:t>
            </a:r>
            <a:endParaRPr lang="en-US" altLang="zh-CN" dirty="0"/>
          </a:p>
          <a:p>
            <a:r>
              <a:rPr lang="en-US" altLang="zh-CN" dirty="0"/>
              <a:t>2020</a:t>
            </a:r>
            <a:r>
              <a:rPr lang="zh-CN" altLang="en-US" dirty="0"/>
              <a:t>年</a:t>
            </a:r>
            <a:r>
              <a:rPr lang="en-US" altLang="zh-CN" dirty="0"/>
              <a:t>1</a:t>
            </a:r>
            <a:r>
              <a:rPr lang="zh-CN" altLang="en-US" dirty="0"/>
              <a:t>月</a:t>
            </a:r>
            <a:r>
              <a:rPr lang="en-US" altLang="zh-CN" dirty="0"/>
              <a:t>1</a:t>
            </a:r>
            <a:r>
              <a:rPr lang="zh-CN" altLang="en-US" dirty="0"/>
              <a:t>日</a:t>
            </a:r>
            <a:endParaRPr lang="en-US" altLang="zh-CN" dirty="0"/>
          </a:p>
          <a:p>
            <a:pPr lvl="1"/>
            <a:r>
              <a:rPr lang="zh-CN" altLang="en-US" dirty="0"/>
              <a:t>正式施行</a:t>
            </a:r>
            <a:endParaRPr lang="en-US" altLang="zh-CN" dirty="0"/>
          </a:p>
        </p:txBody>
      </p:sp>
    </p:spTree>
    <p:extLst>
      <p:ext uri="{BB962C8B-B14F-4D97-AF65-F5344CB8AC3E}">
        <p14:creationId xmlns:p14="http://schemas.microsoft.com/office/powerpoint/2010/main" val="1136841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IBE</a:t>
            </a:r>
            <a:r>
              <a:rPr lang="zh-CN" altLang="en-US" dirty="0"/>
              <a:t>的提出</a:t>
            </a:r>
          </a:p>
        </p:txBody>
      </p:sp>
      <p:sp>
        <p:nvSpPr>
          <p:cNvPr id="3" name="内容占位符 2"/>
          <p:cNvSpPr>
            <a:spLocks noGrp="1"/>
          </p:cNvSpPr>
          <p:nvPr>
            <p:ph idx="1"/>
          </p:nvPr>
        </p:nvSpPr>
        <p:spPr/>
        <p:txBody>
          <a:bodyPr/>
          <a:lstStyle/>
          <a:p>
            <a:r>
              <a:rPr lang="en-US" altLang="zh-CN" dirty="0"/>
              <a:t>1984</a:t>
            </a:r>
            <a:r>
              <a:rPr lang="zh-CN" altLang="en-US" dirty="0"/>
              <a:t>，</a:t>
            </a:r>
            <a:r>
              <a:rPr lang="en-US" altLang="zh-CN" dirty="0"/>
              <a:t>shamir</a:t>
            </a:r>
            <a:r>
              <a:rPr lang="zh-CN" altLang="en-US" dirty="0"/>
              <a:t>提出了基于身份体制（</a:t>
            </a:r>
            <a:r>
              <a:rPr lang="en-US" altLang="zh-CN" dirty="0"/>
              <a:t>Identity-Based Cryptography</a:t>
            </a:r>
            <a:r>
              <a:rPr lang="zh-CN" altLang="en-US" dirty="0"/>
              <a:t>，</a:t>
            </a:r>
            <a:r>
              <a:rPr lang="en-US" altLang="zh-CN" dirty="0"/>
              <a:t>IBC</a:t>
            </a:r>
            <a:r>
              <a:rPr lang="zh-CN" altLang="en-US" dirty="0"/>
              <a:t>）的概念，但并没有找到实现方法</a:t>
            </a:r>
            <a:endParaRPr lang="en-US" altLang="zh-CN" dirty="0"/>
          </a:p>
          <a:p>
            <a:r>
              <a:rPr lang="zh-CN" altLang="en-US" dirty="0"/>
              <a:t>上个世纪</a:t>
            </a:r>
            <a:r>
              <a:rPr lang="en-US" altLang="zh-CN" dirty="0"/>
              <a:t>90</a:t>
            </a:r>
            <a:r>
              <a:rPr lang="zh-CN" altLang="en-US" dirty="0"/>
              <a:t>年代，实现了基于身份签名方案（</a:t>
            </a:r>
            <a:r>
              <a:rPr lang="en-US" altLang="zh-CN" dirty="0"/>
              <a:t>Identity-Based Signature</a:t>
            </a:r>
            <a:r>
              <a:rPr lang="zh-CN" altLang="en-US" dirty="0"/>
              <a:t>，</a:t>
            </a:r>
            <a:r>
              <a:rPr lang="en-US" altLang="zh-CN" dirty="0"/>
              <a:t>IBS</a:t>
            </a:r>
            <a:r>
              <a:rPr lang="zh-CN" altLang="en-US" dirty="0"/>
              <a:t>）</a:t>
            </a:r>
            <a:endParaRPr lang="en-US" altLang="zh-CN" dirty="0"/>
          </a:p>
          <a:p>
            <a:r>
              <a:rPr lang="zh-CN" altLang="en-US" dirty="0"/>
              <a:t>直到</a:t>
            </a:r>
            <a:r>
              <a:rPr lang="en-US" altLang="zh-CN" dirty="0"/>
              <a:t>2000</a:t>
            </a:r>
            <a:r>
              <a:rPr lang="zh-CN" altLang="en-US" dirty="0"/>
              <a:t>或者</a:t>
            </a:r>
            <a:r>
              <a:rPr lang="en-US" altLang="zh-CN" dirty="0"/>
              <a:t>2001</a:t>
            </a:r>
            <a:r>
              <a:rPr lang="zh-CN" altLang="en-US" dirty="0"/>
              <a:t>年，实现了首个基于身份加密方案（</a:t>
            </a:r>
            <a:r>
              <a:rPr lang="en-US" altLang="zh-CN" dirty="0"/>
              <a:t>Identity-Based Encryption</a:t>
            </a:r>
            <a:r>
              <a:rPr lang="zh-CN" altLang="en-US" dirty="0"/>
              <a:t>， </a:t>
            </a:r>
            <a:r>
              <a:rPr lang="en-US" altLang="zh-CN" dirty="0"/>
              <a:t>IBE</a:t>
            </a:r>
            <a:r>
              <a:rPr lang="zh-CN" altLang="en-US" dirty="0"/>
              <a:t>）</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谁是第一个</a:t>
            </a:r>
            <a:r>
              <a:rPr lang="en-US" altLang="zh-CN" dirty="0"/>
              <a:t>IBE</a:t>
            </a:r>
            <a:r>
              <a:rPr lang="zh-CN" altLang="en-US" dirty="0"/>
              <a:t>方案</a:t>
            </a:r>
          </a:p>
        </p:txBody>
      </p:sp>
      <p:sp>
        <p:nvSpPr>
          <p:cNvPr id="3" name="内容占位符 2"/>
          <p:cNvSpPr>
            <a:spLocks noGrp="1"/>
          </p:cNvSpPr>
          <p:nvPr>
            <p:ph idx="1"/>
          </p:nvPr>
        </p:nvSpPr>
        <p:spPr/>
        <p:txBody>
          <a:bodyPr/>
          <a:lstStyle/>
          <a:p>
            <a:r>
              <a:rPr lang="en-US" altLang="zh-CN" dirty="0"/>
              <a:t>Sakai</a:t>
            </a:r>
            <a:r>
              <a:rPr lang="zh-CN" altLang="en-US" dirty="0"/>
              <a:t>和</a:t>
            </a:r>
            <a:r>
              <a:rPr lang="en-US" altLang="zh-CN" dirty="0"/>
              <a:t>Kasahara</a:t>
            </a:r>
          </a:p>
          <a:p>
            <a:r>
              <a:rPr lang="en-US" altLang="zh-CN" dirty="0"/>
              <a:t>Boneh</a:t>
            </a:r>
            <a:r>
              <a:rPr lang="zh-CN" altLang="en-US" dirty="0"/>
              <a:t>和</a:t>
            </a:r>
            <a:r>
              <a:rPr lang="en-US" altLang="zh-CN" dirty="0"/>
              <a:t>Franklin</a:t>
            </a:r>
          </a:p>
          <a:p>
            <a:pPr lvl="1"/>
            <a:r>
              <a:rPr lang="zh-CN" altLang="en-US" dirty="0"/>
              <a:t>上述两个方案均基于双线性映射构建，具有较好的实用性</a:t>
            </a:r>
            <a:endParaRPr lang="en-US" altLang="zh-CN" dirty="0"/>
          </a:p>
          <a:p>
            <a:r>
              <a:rPr lang="en-US" altLang="zh-CN" dirty="0"/>
              <a:t>Cocks</a:t>
            </a:r>
          </a:p>
          <a:p>
            <a:pPr lvl="1"/>
            <a:r>
              <a:rPr lang="zh-CN" altLang="en-US" dirty="0"/>
              <a:t>基于二次剩余假设构建</a:t>
            </a:r>
            <a:endParaRPr lang="en-US" altLang="zh-CN" dirty="0"/>
          </a:p>
          <a:p>
            <a:pPr lvl="1"/>
            <a:r>
              <a:rPr lang="zh-CN" altLang="en-US" dirty="0"/>
              <a:t>在实际应用中缺乏实用性</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IBE</a:t>
            </a:r>
            <a:r>
              <a:rPr lang="zh-CN" altLang="en-US" dirty="0"/>
              <a:t>的定义</a:t>
            </a:r>
          </a:p>
        </p:txBody>
      </p:sp>
      <p:sp>
        <p:nvSpPr>
          <p:cNvPr id="3" name="内容占位符 2"/>
          <p:cNvSpPr>
            <a:spLocks noGrp="1"/>
          </p:cNvSpPr>
          <p:nvPr>
            <p:ph idx="1"/>
          </p:nvPr>
        </p:nvSpPr>
        <p:spPr/>
        <p:txBody>
          <a:bodyPr>
            <a:normAutofit fontScale="77500" lnSpcReduction="20000"/>
          </a:bodyPr>
          <a:lstStyle/>
          <a:p>
            <a:r>
              <a:rPr lang="en-US" altLang="zh-CN" dirty="0"/>
              <a:t>Setup</a:t>
            </a:r>
            <a:r>
              <a:rPr lang="zh-CN" altLang="en-US" dirty="0"/>
              <a:t>算法</a:t>
            </a:r>
            <a:endParaRPr lang="en-US" altLang="zh-CN" dirty="0"/>
          </a:p>
          <a:p>
            <a:pPr lvl="1"/>
            <a:r>
              <a:rPr lang="zh-CN" altLang="en-US" dirty="0"/>
              <a:t>输入：</a:t>
            </a:r>
            <a:r>
              <a:rPr lang="zh-CN" altLang="en-US" dirty="0">
                <a:solidFill>
                  <a:srgbClr val="FF0000"/>
                </a:solidFill>
              </a:rPr>
              <a:t>安全参数</a:t>
            </a:r>
            <a:endParaRPr lang="en-US" altLang="zh-CN" dirty="0">
              <a:solidFill>
                <a:srgbClr val="FF0000"/>
              </a:solidFill>
            </a:endParaRPr>
          </a:p>
          <a:p>
            <a:pPr lvl="1"/>
            <a:r>
              <a:rPr lang="zh-CN" altLang="en-US" dirty="0"/>
              <a:t>输出：系统公开参数和系统秘密参数</a:t>
            </a:r>
            <a:endParaRPr lang="en-US" altLang="zh-CN" dirty="0"/>
          </a:p>
          <a:p>
            <a:r>
              <a:rPr lang="en-US" altLang="zh-CN" dirty="0"/>
              <a:t>Extract</a:t>
            </a:r>
            <a:r>
              <a:rPr lang="zh-CN" altLang="en-US" dirty="0"/>
              <a:t>算法</a:t>
            </a:r>
            <a:endParaRPr lang="en-US" altLang="zh-CN" dirty="0"/>
          </a:p>
          <a:p>
            <a:pPr lvl="1"/>
            <a:r>
              <a:rPr lang="zh-CN" altLang="en-US" dirty="0"/>
              <a:t>输入：系统秘密参数，用户的身份信息（公钥）</a:t>
            </a:r>
            <a:endParaRPr lang="en-US" altLang="zh-CN" dirty="0"/>
          </a:p>
          <a:p>
            <a:pPr lvl="1"/>
            <a:r>
              <a:rPr lang="zh-CN" altLang="en-US" dirty="0"/>
              <a:t>输出：用户私钥</a:t>
            </a:r>
            <a:endParaRPr lang="en-US" altLang="zh-CN" dirty="0"/>
          </a:p>
          <a:p>
            <a:r>
              <a:rPr lang="en-US" altLang="zh-CN" dirty="0"/>
              <a:t>Enc</a:t>
            </a:r>
            <a:r>
              <a:rPr lang="zh-CN" altLang="en-US" dirty="0"/>
              <a:t>算法</a:t>
            </a:r>
            <a:endParaRPr lang="en-US" altLang="zh-CN" dirty="0"/>
          </a:p>
          <a:p>
            <a:pPr lvl="1"/>
            <a:r>
              <a:rPr lang="zh-CN" altLang="en-US" dirty="0"/>
              <a:t>输入：系统公开参数，</a:t>
            </a:r>
            <a:r>
              <a:rPr lang="zh-CN" altLang="en-US" dirty="0">
                <a:solidFill>
                  <a:srgbClr val="FF0000"/>
                </a:solidFill>
              </a:rPr>
              <a:t>接收方的身份信息（公钥）</a:t>
            </a:r>
            <a:r>
              <a:rPr lang="zh-CN" altLang="en-US" dirty="0"/>
              <a:t>，明文</a:t>
            </a:r>
            <a:endParaRPr lang="en-US" altLang="zh-CN" dirty="0"/>
          </a:p>
          <a:p>
            <a:pPr lvl="1"/>
            <a:r>
              <a:rPr lang="zh-CN" altLang="en-US" dirty="0"/>
              <a:t>输出：密文</a:t>
            </a:r>
            <a:endParaRPr lang="en-US" altLang="zh-CN" dirty="0"/>
          </a:p>
          <a:p>
            <a:r>
              <a:rPr lang="en-US" altLang="zh-CN" dirty="0"/>
              <a:t>Dec</a:t>
            </a:r>
            <a:r>
              <a:rPr lang="zh-CN" altLang="en-US" dirty="0"/>
              <a:t>算法</a:t>
            </a:r>
            <a:endParaRPr lang="en-US" altLang="zh-CN" dirty="0"/>
          </a:p>
          <a:p>
            <a:pPr lvl="1"/>
            <a:r>
              <a:rPr lang="zh-CN" altLang="en-US" dirty="0"/>
              <a:t>输入：接收方的私钥，密文</a:t>
            </a:r>
            <a:endParaRPr lang="en-US" altLang="zh-CN" dirty="0"/>
          </a:p>
          <a:p>
            <a:pPr lvl="1"/>
            <a:r>
              <a:rPr lang="zh-CN" altLang="en-US" dirty="0"/>
              <a:t>输出：明文</a:t>
            </a:r>
          </a:p>
        </p:txBody>
      </p:sp>
    </p:spTree>
    <p:extLst>
      <p:ext uri="{BB962C8B-B14F-4D97-AF65-F5344CB8AC3E}">
        <p14:creationId xmlns:p14="http://schemas.microsoft.com/office/powerpoint/2010/main" val="4139780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BF-IBE</a:t>
            </a:r>
            <a:r>
              <a:rPr lang="zh-CN" altLang="en-US" dirty="0"/>
              <a:t>的邮件系统</a:t>
            </a:r>
          </a:p>
        </p:txBody>
      </p:sp>
      <p:sp>
        <p:nvSpPr>
          <p:cNvPr id="3" name="内容占位符 2"/>
          <p:cNvSpPr>
            <a:spLocks noGrp="1"/>
          </p:cNvSpPr>
          <p:nvPr>
            <p:ph idx="1"/>
          </p:nvPr>
        </p:nvSpPr>
        <p:spPr>
          <a:xfrm>
            <a:off x="1043608" y="1447801"/>
            <a:ext cx="8100392" cy="2762050"/>
          </a:xfrm>
        </p:spPr>
        <p:txBody>
          <a:bodyPr>
            <a:normAutofit fontScale="55000" lnSpcReduction="20000"/>
          </a:bodyPr>
          <a:lstStyle/>
          <a:p>
            <a:r>
              <a:rPr lang="zh-CN" altLang="en-US" dirty="0"/>
              <a:t>初始阶段</a:t>
            </a:r>
            <a:endParaRPr lang="en-US" altLang="zh-CN" dirty="0"/>
          </a:p>
          <a:p>
            <a:pPr lvl="1"/>
            <a:r>
              <a:rPr lang="zh-CN" altLang="en-US" dirty="0"/>
              <a:t>密钥生成中心（</a:t>
            </a:r>
            <a:r>
              <a:rPr lang="en-US" altLang="zh-CN" dirty="0"/>
              <a:t>KGC</a:t>
            </a:r>
            <a:r>
              <a:rPr lang="zh-CN" altLang="en-US" dirty="0"/>
              <a:t>）运行</a:t>
            </a:r>
            <a:r>
              <a:rPr lang="en-US" altLang="zh-CN" dirty="0"/>
              <a:t>Setup</a:t>
            </a:r>
            <a:r>
              <a:rPr lang="zh-CN" altLang="en-US" dirty="0"/>
              <a:t>算法（输入：安全参数），生成系统公开参数和系统秘密参数</a:t>
            </a:r>
            <a:endParaRPr lang="en-US" altLang="zh-CN" dirty="0"/>
          </a:p>
          <a:p>
            <a:r>
              <a:rPr lang="zh-CN" altLang="en-US" dirty="0"/>
              <a:t>用户加入阶段</a:t>
            </a:r>
            <a:endParaRPr lang="en-US" altLang="zh-CN" dirty="0"/>
          </a:p>
          <a:p>
            <a:pPr lvl="1"/>
            <a:r>
              <a:rPr lang="zh-CN" altLang="en-US" dirty="0"/>
              <a:t>令新加入用户的邮箱地址为</a:t>
            </a:r>
            <a:r>
              <a:rPr lang="en-US" altLang="zh-CN" dirty="0"/>
              <a:t>ID</a:t>
            </a:r>
            <a:r>
              <a:rPr lang="zh-CN" altLang="en-US" dirty="0"/>
              <a:t>，</a:t>
            </a:r>
            <a:r>
              <a:rPr lang="en-US" altLang="zh-CN" dirty="0"/>
              <a:t>KGC</a:t>
            </a:r>
            <a:r>
              <a:rPr lang="zh-CN" altLang="en-US" dirty="0"/>
              <a:t>运行</a:t>
            </a:r>
            <a:r>
              <a:rPr lang="en-US" altLang="zh-CN" dirty="0"/>
              <a:t>Extract</a:t>
            </a:r>
            <a:r>
              <a:rPr lang="zh-CN" altLang="en-US" dirty="0"/>
              <a:t>算法（输入：系统秘密参数，</a:t>
            </a:r>
            <a:r>
              <a:rPr lang="en-US" altLang="zh-CN" dirty="0"/>
              <a:t>ID</a:t>
            </a:r>
            <a:r>
              <a:rPr lang="zh-CN" altLang="en-US" dirty="0"/>
              <a:t>），生成并授予其私钥</a:t>
            </a:r>
            <a:endParaRPr lang="en-US" altLang="zh-CN" dirty="0"/>
          </a:p>
          <a:p>
            <a:r>
              <a:rPr lang="zh-CN" altLang="en-US" dirty="0"/>
              <a:t>邮件安全传输阶段</a:t>
            </a:r>
            <a:endParaRPr lang="en-US" altLang="zh-CN" dirty="0"/>
          </a:p>
          <a:p>
            <a:pPr lvl="1"/>
            <a:r>
              <a:rPr lang="zh-CN" altLang="en-US" dirty="0"/>
              <a:t>令接收方的邮箱地址是</a:t>
            </a:r>
            <a:r>
              <a:rPr lang="en-US" altLang="zh-CN" dirty="0"/>
              <a:t>ID</a:t>
            </a:r>
            <a:r>
              <a:rPr lang="zh-CN" altLang="en-US" dirty="0"/>
              <a:t>， 发送方运行</a:t>
            </a:r>
            <a:r>
              <a:rPr lang="en-US" altLang="zh-CN" dirty="0"/>
              <a:t>Enc</a:t>
            </a:r>
            <a:r>
              <a:rPr lang="zh-CN" altLang="en-US" dirty="0"/>
              <a:t>算法加密邮件（输入：系统公开参数，</a:t>
            </a:r>
            <a:r>
              <a:rPr lang="en-US" altLang="zh-CN" dirty="0"/>
              <a:t>ID</a:t>
            </a:r>
            <a:r>
              <a:rPr lang="zh-CN" altLang="en-US" dirty="0"/>
              <a:t>，邮件内容），生成密文</a:t>
            </a:r>
            <a:r>
              <a:rPr lang="en-US" altLang="zh-CN" dirty="0"/>
              <a:t>C</a:t>
            </a:r>
            <a:r>
              <a:rPr lang="zh-CN" altLang="en-US" dirty="0"/>
              <a:t>并发送给接收方</a:t>
            </a:r>
            <a:endParaRPr lang="en-US" altLang="zh-CN" dirty="0"/>
          </a:p>
          <a:p>
            <a:pPr lvl="1"/>
            <a:r>
              <a:rPr lang="zh-CN" altLang="en-US" dirty="0"/>
              <a:t>接收方用私钥解密出邮件内容</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041810"/>
            <a:ext cx="3392810" cy="27921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4041810"/>
            <a:ext cx="3992137" cy="28161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060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IBE</a:t>
            </a:r>
            <a:r>
              <a:rPr lang="zh-CN" altLang="en-US" dirty="0"/>
              <a:t>的实例</a:t>
            </a:r>
          </a:p>
        </p:txBody>
      </p:sp>
      <p:sp>
        <p:nvSpPr>
          <p:cNvPr id="3" name="内容占位符 2"/>
          <p:cNvSpPr>
            <a:spLocks noGrp="1"/>
          </p:cNvSpPr>
          <p:nvPr>
            <p:ph idx="1"/>
          </p:nvPr>
        </p:nvSpPr>
        <p:spPr/>
        <p:txBody>
          <a:bodyPr/>
          <a:lstStyle/>
          <a:p>
            <a:r>
              <a:rPr lang="zh-CN" altLang="en-US" dirty="0"/>
              <a:t>双线性映射的历史</a:t>
            </a:r>
            <a:endParaRPr lang="en-US" altLang="zh-CN" dirty="0"/>
          </a:p>
          <a:p>
            <a:pPr lvl="1"/>
            <a:r>
              <a:rPr lang="en-US" altLang="zh-CN" dirty="0"/>
              <a:t>93</a:t>
            </a:r>
            <a:r>
              <a:rPr lang="zh-CN" altLang="en-US" dirty="0"/>
              <a:t>年三个日本人发表在</a:t>
            </a:r>
            <a:r>
              <a:rPr lang="en-US" altLang="zh-CN" dirty="0"/>
              <a:t>IEEE Transactions on Information Theory</a:t>
            </a:r>
            <a:r>
              <a:rPr lang="zh-CN" altLang="en-US" dirty="0"/>
              <a:t>上</a:t>
            </a:r>
            <a:endParaRPr lang="en-US" altLang="zh-CN" dirty="0"/>
          </a:p>
          <a:p>
            <a:pPr lvl="1"/>
            <a:r>
              <a:rPr lang="zh-CN" altLang="en-US" dirty="0"/>
              <a:t>他们自己并没有意识到其巨大的价值，只是想找一种攻击特定椭圆曲线密码学的方法</a:t>
            </a:r>
            <a:endParaRPr lang="en-US" altLang="zh-CN" dirty="0"/>
          </a:p>
          <a:p>
            <a:pPr lvl="1"/>
            <a:r>
              <a:rPr lang="zh-CN" altLang="en-US" dirty="0"/>
              <a:t>其巨大的价值被</a:t>
            </a:r>
            <a:r>
              <a:rPr lang="en-US" altLang="zh-CN" dirty="0"/>
              <a:t>Boneh</a:t>
            </a:r>
            <a:r>
              <a:rPr lang="zh-CN" altLang="en-US" dirty="0"/>
              <a:t>和</a:t>
            </a:r>
            <a:r>
              <a:rPr lang="en-US" altLang="zh-CN" dirty="0"/>
              <a:t>Franklin</a:t>
            </a:r>
            <a:r>
              <a:rPr lang="zh-CN" altLang="en-US" dirty="0"/>
              <a:t>发现，并实现了</a:t>
            </a:r>
            <a:r>
              <a:rPr lang="en-US" altLang="zh-CN" dirty="0"/>
              <a:t>BF-IBE</a:t>
            </a:r>
            <a:r>
              <a:rPr lang="zh-CN" altLang="en-US" dirty="0"/>
              <a:t>方案</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数学基础</a:t>
            </a:r>
          </a:p>
        </p:txBody>
      </p:sp>
      <p:sp>
        <p:nvSpPr>
          <p:cNvPr id="3" name="内容占位符 2"/>
          <p:cNvSpPr>
            <a:spLocks noGrp="1"/>
          </p:cNvSpPr>
          <p:nvPr>
            <p:ph idx="1"/>
          </p:nvPr>
        </p:nvSpPr>
        <p:spPr/>
        <p:txBody>
          <a:bodyPr/>
          <a:lstStyle/>
          <a:p>
            <a:r>
              <a:rPr lang="zh-CN" altLang="en-US" dirty="0"/>
              <a:t>双线性映射</a:t>
            </a:r>
            <a:r>
              <a:rPr lang="zh-CN" altLang="en-US"/>
              <a:t>的定义</a:t>
            </a:r>
            <a:endParaRPr lang="en-US" altLang="zh-CN"/>
          </a:p>
        </p:txBody>
      </p:sp>
      <p:grpSp>
        <p:nvGrpSpPr>
          <p:cNvPr id="8" name="组合 7"/>
          <p:cNvGrpSpPr/>
          <p:nvPr/>
        </p:nvGrpSpPr>
        <p:grpSpPr>
          <a:xfrm>
            <a:off x="842994" y="2714620"/>
            <a:ext cx="8229600" cy="2357454"/>
            <a:chOff x="842994" y="2714620"/>
            <a:chExt cx="8229600" cy="2357454"/>
          </a:xfrm>
        </p:grpSpPr>
        <p:grpSp>
          <p:nvGrpSpPr>
            <p:cNvPr id="6" name="组合 5"/>
            <p:cNvGrpSpPr/>
            <p:nvPr/>
          </p:nvGrpSpPr>
          <p:grpSpPr>
            <a:xfrm>
              <a:off x="842994" y="2714620"/>
              <a:ext cx="8229600" cy="2357454"/>
              <a:chOff x="428596" y="2714620"/>
              <a:chExt cx="8229600" cy="1776417"/>
            </a:xfrm>
          </p:grpSpPr>
          <p:pic>
            <p:nvPicPr>
              <p:cNvPr id="1026" name="Picture 2"/>
              <p:cNvPicPr>
                <a:picLocks noChangeAspect="1" noChangeArrowheads="1"/>
              </p:cNvPicPr>
              <p:nvPr/>
            </p:nvPicPr>
            <p:blipFill>
              <a:blip r:embed="rId2"/>
              <a:srcRect/>
              <a:stretch>
                <a:fillRect/>
              </a:stretch>
            </p:blipFill>
            <p:spPr bwMode="auto">
              <a:xfrm>
                <a:off x="428596" y="2714620"/>
                <a:ext cx="8229600" cy="6762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928662" y="3357562"/>
                <a:ext cx="6553200" cy="1133475"/>
              </a:xfrm>
              <a:prstGeom prst="rect">
                <a:avLst/>
              </a:prstGeom>
              <a:noFill/>
              <a:ln w="9525">
                <a:noFill/>
                <a:miter lim="800000"/>
                <a:headEnd/>
                <a:tailEnd/>
              </a:ln>
              <a:effectLst/>
            </p:spPr>
          </p:pic>
        </p:grpSp>
        <p:pic>
          <p:nvPicPr>
            <p:cNvPr id="1028" name="Picture 4"/>
            <p:cNvPicPr>
              <a:picLocks noChangeAspect="1" noChangeArrowheads="1"/>
            </p:cNvPicPr>
            <p:nvPr/>
          </p:nvPicPr>
          <p:blipFill>
            <a:blip r:embed="rId4"/>
            <a:srcRect/>
            <a:stretch>
              <a:fillRect/>
            </a:stretch>
          </p:blipFill>
          <p:spPr bwMode="auto">
            <a:xfrm>
              <a:off x="4857752" y="3843342"/>
              <a:ext cx="161925" cy="228600"/>
            </a:xfrm>
            <a:prstGeom prst="rect">
              <a:avLst/>
            </a:prstGeom>
            <a:noFill/>
            <a:ln w="9525">
              <a:noFill/>
              <a:miter lim="800000"/>
              <a:headEnd/>
              <a:tailEnd/>
            </a:ln>
            <a:effectLst/>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具体方案</a:t>
            </a:r>
          </a:p>
        </p:txBody>
      </p:sp>
      <p:pic>
        <p:nvPicPr>
          <p:cNvPr id="1028" name="Picture 4"/>
          <p:cNvPicPr>
            <a:picLocks noChangeAspect="1" noChangeArrowheads="1"/>
          </p:cNvPicPr>
          <p:nvPr/>
        </p:nvPicPr>
        <p:blipFill>
          <a:blip r:embed="rId3"/>
          <a:srcRect/>
          <a:stretch>
            <a:fillRect/>
          </a:stretch>
        </p:blipFill>
        <p:spPr bwMode="auto">
          <a:xfrm>
            <a:off x="1214414" y="1157307"/>
            <a:ext cx="7697546" cy="5700693"/>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IBE</a:t>
            </a:r>
            <a:r>
              <a:rPr kumimoji="1" lang="zh-CN" altLang="en-US" dirty="0"/>
              <a:t>的密钥托管问题</a:t>
            </a:r>
          </a:p>
        </p:txBody>
      </p:sp>
      <p:sp>
        <p:nvSpPr>
          <p:cNvPr id="3" name="内容占位符 2"/>
          <p:cNvSpPr>
            <a:spLocks noGrp="1"/>
          </p:cNvSpPr>
          <p:nvPr>
            <p:ph idx="1"/>
          </p:nvPr>
        </p:nvSpPr>
        <p:spPr/>
        <p:txBody>
          <a:bodyPr>
            <a:normAutofit fontScale="92500" lnSpcReduction="10000"/>
          </a:bodyPr>
          <a:lstStyle/>
          <a:p>
            <a:r>
              <a:rPr kumimoji="1" lang="zh-CN" altLang="en-US" dirty="0"/>
              <a:t>问题</a:t>
            </a:r>
            <a:endParaRPr kumimoji="1" lang="en-US" altLang="zh-CN" dirty="0"/>
          </a:p>
          <a:p>
            <a:pPr lvl="1"/>
            <a:r>
              <a:rPr kumimoji="1" lang="zh-CN" altLang="en-US" dirty="0"/>
              <a:t>用户私钥由密钥生成中心生成，因此该中心知道所有用户私钥</a:t>
            </a:r>
            <a:endParaRPr kumimoji="1" lang="en-US" altLang="zh-CN" dirty="0"/>
          </a:p>
          <a:p>
            <a:pPr lvl="1"/>
            <a:r>
              <a:rPr kumimoji="1" lang="zh-CN" altLang="en-US" dirty="0"/>
              <a:t>若用户私钥泄露，无法通过更新公钥的方式撤销泄露的私钥</a:t>
            </a:r>
            <a:endParaRPr kumimoji="1" lang="en-US" altLang="zh-CN" dirty="0"/>
          </a:p>
          <a:p>
            <a:r>
              <a:rPr kumimoji="1" lang="zh-CN" altLang="en-US" dirty="0"/>
              <a:t>解决思路</a:t>
            </a:r>
            <a:endParaRPr kumimoji="1" lang="en-US" altLang="zh-CN" dirty="0"/>
          </a:p>
          <a:p>
            <a:pPr lvl="1"/>
            <a:r>
              <a:rPr kumimoji="1" lang="zh-CN" altLang="en-US" dirty="0"/>
              <a:t>一个用户公钥对应多个私钥（指数个）</a:t>
            </a:r>
            <a:endParaRPr kumimoji="1" lang="en-US" altLang="zh-CN" dirty="0"/>
          </a:p>
          <a:p>
            <a:pPr lvl="1"/>
            <a:r>
              <a:rPr kumimoji="1" lang="zh-CN" altLang="en-US" dirty="0"/>
              <a:t>基于零知识证明，使得密钥生成中心无法知道用户选定的私钥是哪一个</a:t>
            </a:r>
            <a:endParaRPr kumimoji="1" lang="en-US" altLang="zh-CN" dirty="0"/>
          </a:p>
          <a:p>
            <a:pPr lvl="1"/>
            <a:r>
              <a:rPr kumimoji="1" lang="zh-CN" altLang="en-US" dirty="0"/>
              <a:t>基于私钥的取证技术，使得若攻击者使用了非用户选定的私钥来解密，可以被发现</a:t>
            </a:r>
            <a:endParaRPr kumimoji="1" lang="en-US" altLang="zh-CN" dirty="0"/>
          </a:p>
          <a:p>
            <a:endParaRPr kumimoji="1" lang="zh-CN" altLang="en-US" dirty="0"/>
          </a:p>
        </p:txBody>
      </p:sp>
    </p:spTree>
    <p:extLst>
      <p:ext uri="{BB962C8B-B14F-4D97-AF65-F5344CB8AC3E}">
        <p14:creationId xmlns:p14="http://schemas.microsoft.com/office/powerpoint/2010/main" val="3107510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IBE</a:t>
            </a:r>
            <a:r>
              <a:rPr lang="zh-CN" altLang="en-US" dirty="0"/>
              <a:t>的小结</a:t>
            </a:r>
          </a:p>
        </p:txBody>
      </p:sp>
      <p:sp>
        <p:nvSpPr>
          <p:cNvPr id="3" name="内容占位符 2"/>
          <p:cNvSpPr>
            <a:spLocks noGrp="1"/>
          </p:cNvSpPr>
          <p:nvPr>
            <p:ph idx="1"/>
          </p:nvPr>
        </p:nvSpPr>
        <p:spPr/>
        <p:txBody>
          <a:bodyPr/>
          <a:lstStyle/>
          <a:p>
            <a:r>
              <a:rPr lang="zh-CN" altLang="en-US" dirty="0"/>
              <a:t>以任意身份信息作为公钥</a:t>
            </a:r>
            <a:endParaRPr lang="en-US" altLang="zh-CN" dirty="0"/>
          </a:p>
          <a:p>
            <a:r>
              <a:rPr lang="zh-CN" altLang="en-US" dirty="0"/>
              <a:t>与传统公钥加密相比</a:t>
            </a:r>
            <a:endParaRPr lang="en-US" altLang="zh-CN" dirty="0"/>
          </a:p>
          <a:p>
            <a:pPr lvl="1"/>
            <a:r>
              <a:rPr lang="en-US" altLang="zh-CN" dirty="0"/>
              <a:t>IBE</a:t>
            </a:r>
            <a:r>
              <a:rPr lang="zh-CN" altLang="en-US" dirty="0"/>
              <a:t>的公钥可以是具有唯一标识用户作用的自然信息或者自然属性</a:t>
            </a:r>
            <a:endParaRPr lang="en-US" altLang="zh-CN" dirty="0"/>
          </a:p>
          <a:p>
            <a:pPr lvl="1"/>
            <a:r>
              <a:rPr lang="zh-CN" altLang="en-US" dirty="0"/>
              <a:t>以</a:t>
            </a:r>
            <a:r>
              <a:rPr lang="en-US" altLang="zh-CN" dirty="0"/>
              <a:t>RSA</a:t>
            </a:r>
            <a:r>
              <a:rPr lang="zh-CN" altLang="en-US" dirty="0"/>
              <a:t>为例，</a:t>
            </a:r>
            <a:r>
              <a:rPr lang="en-US" altLang="zh-CN" dirty="0"/>
              <a:t>RSA</a:t>
            </a:r>
            <a:r>
              <a:rPr lang="zh-CN" altLang="en-US" dirty="0"/>
              <a:t>的公钥是随机生成的与用户具有的自然属性没有关系</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57290" y="2143116"/>
            <a:ext cx="7406640" cy="1472184"/>
          </a:xfrm>
        </p:spPr>
        <p:txBody>
          <a:bodyPr/>
          <a:lstStyle/>
          <a:p>
            <a:r>
              <a:rPr lang="zh-CN" altLang="en-US" dirty="0"/>
              <a:t>基于属性加密（</a:t>
            </a:r>
            <a:r>
              <a:rPr lang="en-US" altLang="zh-CN" dirty="0"/>
              <a:t>ABE</a:t>
            </a:r>
            <a:r>
              <a:rPr lang="zh-CN" altLang="en-US" dirty="0"/>
              <a:t>）</a:t>
            </a:r>
          </a:p>
        </p:txBody>
      </p:sp>
      <p:sp>
        <p:nvSpPr>
          <p:cNvPr id="2" name="矩形 1">
            <a:extLst>
              <a:ext uri="{FF2B5EF4-FFF2-40B4-BE49-F238E27FC236}">
                <a16:creationId xmlns:a16="http://schemas.microsoft.com/office/drawing/2014/main" id="{9665E617-0270-472E-85DB-261C7F8BD6E6}"/>
              </a:ext>
            </a:extLst>
          </p:cNvPr>
          <p:cNvSpPr/>
          <p:nvPr/>
        </p:nvSpPr>
        <p:spPr>
          <a:xfrm>
            <a:off x="1259632" y="4293096"/>
            <a:ext cx="7504298" cy="2031325"/>
          </a:xfrm>
          <a:prstGeom prst="rect">
            <a:avLst/>
          </a:prstGeom>
        </p:spPr>
        <p:txBody>
          <a:bodyPr wrap="square">
            <a:spAutoFit/>
          </a:bodyPr>
          <a:lstStyle/>
          <a:p>
            <a:r>
              <a:rPr lang="en-US" altLang="zh-CN" dirty="0" err="1">
                <a:solidFill>
                  <a:srgbClr val="1B1B1B"/>
                </a:solidFill>
                <a:latin typeface="TimesNewRomanPSMT"/>
              </a:rPr>
              <a:t>Sahai</a:t>
            </a:r>
            <a:r>
              <a:rPr lang="en-US" altLang="zh-CN" dirty="0">
                <a:solidFill>
                  <a:srgbClr val="1B1B1B"/>
                </a:solidFill>
                <a:latin typeface="TimesNewRomanPSMT"/>
              </a:rPr>
              <a:t> A, Waters B. Fuzzy identity-based encryption[C]// </a:t>
            </a:r>
            <a:r>
              <a:rPr lang="en-US" altLang="zh-CN" dirty="0" err="1">
                <a:solidFill>
                  <a:srgbClr val="1B1B1B"/>
                </a:solidFill>
                <a:latin typeface="TimesNewRomanPSMT"/>
              </a:rPr>
              <a:t>Eurocrypt</a:t>
            </a:r>
            <a:r>
              <a:rPr lang="en-US" altLang="zh-CN" dirty="0">
                <a:solidFill>
                  <a:srgbClr val="1B1B1B"/>
                </a:solidFill>
                <a:latin typeface="TimesNewRomanPSMT"/>
              </a:rPr>
              <a:t>.</a:t>
            </a:r>
            <a:br>
              <a:rPr lang="en-US" altLang="zh-CN" dirty="0">
                <a:solidFill>
                  <a:srgbClr val="1B1B1B"/>
                </a:solidFill>
                <a:latin typeface="TimesNewRomanPSMT"/>
              </a:rPr>
            </a:br>
            <a:r>
              <a:rPr lang="en-US" altLang="zh-CN" dirty="0">
                <a:solidFill>
                  <a:srgbClr val="1B1B1B"/>
                </a:solidFill>
                <a:latin typeface="TimesNewRomanPSMT"/>
              </a:rPr>
              <a:t>2005, 3494: 457-473.</a:t>
            </a:r>
          </a:p>
          <a:p>
            <a:br>
              <a:rPr lang="en-US" altLang="zh-CN" dirty="0">
                <a:solidFill>
                  <a:srgbClr val="1B1B1B"/>
                </a:solidFill>
                <a:latin typeface="TimesNewRomanPSMT"/>
              </a:rPr>
            </a:br>
            <a:r>
              <a:rPr lang="en-US" altLang="zh-CN" dirty="0">
                <a:solidFill>
                  <a:srgbClr val="1B1B1B"/>
                </a:solidFill>
                <a:latin typeface="TimesNewRomanPSMT"/>
              </a:rPr>
              <a:t>Goyal V, Pandey O, </a:t>
            </a:r>
            <a:r>
              <a:rPr lang="en-US" altLang="zh-CN" dirty="0" err="1">
                <a:solidFill>
                  <a:srgbClr val="1B1B1B"/>
                </a:solidFill>
                <a:latin typeface="TimesNewRomanPSMT"/>
              </a:rPr>
              <a:t>Sahai</a:t>
            </a:r>
            <a:r>
              <a:rPr lang="en-US" altLang="zh-CN" dirty="0">
                <a:solidFill>
                  <a:srgbClr val="1B1B1B"/>
                </a:solidFill>
                <a:latin typeface="TimesNewRomanPSMT"/>
              </a:rPr>
              <a:t> A, et al. Attribute-based encryption for </a:t>
            </a:r>
            <a:r>
              <a:rPr lang="en-US" altLang="zh-CN" dirty="0" err="1">
                <a:solidFill>
                  <a:srgbClr val="1B1B1B"/>
                </a:solidFill>
                <a:latin typeface="TimesNewRomanPSMT"/>
              </a:rPr>
              <a:t>finegrained</a:t>
            </a:r>
            <a:r>
              <a:rPr lang="en-US" altLang="zh-CN" dirty="0">
                <a:solidFill>
                  <a:srgbClr val="1B1B1B"/>
                </a:solidFill>
                <a:latin typeface="TimesNewRomanPSMT"/>
              </a:rPr>
              <a:t> access control of encrypted data[C]//Proceedings of the 13th ACM</a:t>
            </a:r>
            <a:br>
              <a:rPr lang="en-US" altLang="zh-CN" dirty="0">
                <a:solidFill>
                  <a:srgbClr val="1B1B1B"/>
                </a:solidFill>
                <a:latin typeface="TimesNewRomanPSMT"/>
              </a:rPr>
            </a:br>
            <a:r>
              <a:rPr lang="en-US" altLang="zh-CN" dirty="0">
                <a:solidFill>
                  <a:srgbClr val="1B1B1B"/>
                </a:solidFill>
                <a:latin typeface="TimesNewRomanPSMT"/>
              </a:rPr>
              <a:t>conference on Computer and communications security. </a:t>
            </a:r>
            <a:r>
              <a:rPr lang="en-US" altLang="zh-CN" dirty="0" err="1">
                <a:solidFill>
                  <a:srgbClr val="1B1B1B"/>
                </a:solidFill>
                <a:latin typeface="TimesNewRomanPSMT"/>
              </a:rPr>
              <a:t>Acm</a:t>
            </a:r>
            <a:r>
              <a:rPr lang="en-US" altLang="zh-CN" dirty="0">
                <a:solidFill>
                  <a:srgbClr val="1B1B1B"/>
                </a:solidFill>
                <a:latin typeface="TimesNewRomanPSMT"/>
              </a:rPr>
              <a:t>, 2006: 89-98.</a:t>
            </a:r>
            <a:r>
              <a:rPr lang="en-US" altLang="zh-CN" dirty="0"/>
              <a:t> </a:t>
            </a:r>
            <a:br>
              <a:rPr lang="en-US" altLang="zh-CN" dirty="0"/>
            </a:br>
            <a:endParaRPr lang="zh-CN" altLang="en-US" dirty="0"/>
          </a:p>
        </p:txBody>
      </p:sp>
    </p:spTree>
    <p:extLst>
      <p:ext uri="{BB962C8B-B14F-4D97-AF65-F5344CB8AC3E}">
        <p14:creationId xmlns:p14="http://schemas.microsoft.com/office/powerpoint/2010/main" val="1664032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密码法的核心内容</a:t>
            </a:r>
          </a:p>
        </p:txBody>
      </p:sp>
      <p:sp>
        <p:nvSpPr>
          <p:cNvPr id="3" name="内容占位符 2"/>
          <p:cNvSpPr>
            <a:spLocks noGrp="1"/>
          </p:cNvSpPr>
          <p:nvPr>
            <p:ph idx="1"/>
          </p:nvPr>
        </p:nvSpPr>
        <p:spPr>
          <a:xfrm>
            <a:off x="1043608" y="1484784"/>
            <a:ext cx="7890080" cy="4800600"/>
          </a:xfrm>
        </p:spPr>
        <p:txBody>
          <a:bodyPr>
            <a:normAutofit/>
          </a:bodyPr>
          <a:lstStyle/>
          <a:p>
            <a:r>
              <a:rPr lang="zh-CN" altLang="en-US" dirty="0"/>
              <a:t>正式定义了要保护的密码</a:t>
            </a:r>
            <a:endParaRPr lang="en-US" altLang="zh-CN" dirty="0"/>
          </a:p>
          <a:p>
            <a:pPr lvl="1"/>
            <a:r>
              <a:rPr lang="zh-CN" altLang="en-US" dirty="0"/>
              <a:t>“本法所称密码，是指采用特定变换的方法对信息等进行加密保护、安全认证的技术、产品和服务”</a:t>
            </a:r>
            <a:endParaRPr lang="en-US" altLang="zh-CN" dirty="0"/>
          </a:p>
        </p:txBody>
      </p:sp>
      <p:pic>
        <p:nvPicPr>
          <p:cNvPr id="5" name="图片 4">
            <a:extLst>
              <a:ext uri="{FF2B5EF4-FFF2-40B4-BE49-F238E27FC236}">
                <a16:creationId xmlns:a16="http://schemas.microsoft.com/office/drawing/2014/main" id="{CD2A0868-EC51-4E62-A948-EBF9A68F21BB}"/>
              </a:ext>
            </a:extLst>
          </p:cNvPr>
          <p:cNvPicPr>
            <a:picLocks noChangeAspect="1"/>
          </p:cNvPicPr>
          <p:nvPr/>
        </p:nvPicPr>
        <p:blipFill rotWithShape="1">
          <a:blip r:embed="rId2"/>
          <a:srcRect l="8277"/>
          <a:stretch/>
        </p:blipFill>
        <p:spPr>
          <a:xfrm>
            <a:off x="1547664" y="3796189"/>
            <a:ext cx="1944216" cy="915313"/>
          </a:xfrm>
          <a:prstGeom prst="rect">
            <a:avLst/>
          </a:prstGeom>
        </p:spPr>
      </p:pic>
      <p:pic>
        <p:nvPicPr>
          <p:cNvPr id="6" name="图片 5">
            <a:extLst>
              <a:ext uri="{FF2B5EF4-FFF2-40B4-BE49-F238E27FC236}">
                <a16:creationId xmlns:a16="http://schemas.microsoft.com/office/drawing/2014/main" id="{89BD4720-272E-4898-9B59-5AC5E55F9ECB}"/>
              </a:ext>
            </a:extLst>
          </p:cNvPr>
          <p:cNvPicPr>
            <a:picLocks noChangeAspect="1"/>
          </p:cNvPicPr>
          <p:nvPr/>
        </p:nvPicPr>
        <p:blipFill>
          <a:blip r:embed="rId3"/>
          <a:stretch>
            <a:fillRect/>
          </a:stretch>
        </p:blipFill>
        <p:spPr>
          <a:xfrm>
            <a:off x="1547664" y="4778648"/>
            <a:ext cx="1944216" cy="1746696"/>
          </a:xfrm>
          <a:prstGeom prst="rect">
            <a:avLst/>
          </a:prstGeom>
        </p:spPr>
      </p:pic>
      <p:sp>
        <p:nvSpPr>
          <p:cNvPr id="7" name="矩形 6">
            <a:extLst>
              <a:ext uri="{FF2B5EF4-FFF2-40B4-BE49-F238E27FC236}">
                <a16:creationId xmlns:a16="http://schemas.microsoft.com/office/drawing/2014/main" id="{C15B030E-CC78-4A0B-B275-C7D1091FAEB7}"/>
              </a:ext>
            </a:extLst>
          </p:cNvPr>
          <p:cNvSpPr/>
          <p:nvPr/>
        </p:nvSpPr>
        <p:spPr>
          <a:xfrm>
            <a:off x="1259632" y="3717032"/>
            <a:ext cx="2376264" cy="302433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十字形 7">
            <a:extLst>
              <a:ext uri="{FF2B5EF4-FFF2-40B4-BE49-F238E27FC236}">
                <a16:creationId xmlns:a16="http://schemas.microsoft.com/office/drawing/2014/main" id="{640EA4BF-8D8C-4E53-9356-64100742AF3C}"/>
              </a:ext>
            </a:extLst>
          </p:cNvPr>
          <p:cNvSpPr/>
          <p:nvPr/>
        </p:nvSpPr>
        <p:spPr>
          <a:xfrm rot="18896084">
            <a:off x="3347864" y="5958765"/>
            <a:ext cx="864096" cy="835298"/>
          </a:xfrm>
          <a:prstGeom prst="plus">
            <a:avLst>
              <a:gd name="adj" fmla="val 4128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6A96BA8-7931-403C-8C26-7019C7D837BD}"/>
              </a:ext>
            </a:extLst>
          </p:cNvPr>
          <p:cNvPicPr>
            <a:picLocks noChangeAspect="1"/>
          </p:cNvPicPr>
          <p:nvPr/>
        </p:nvPicPr>
        <p:blipFill>
          <a:blip r:embed="rId4"/>
          <a:stretch>
            <a:fillRect/>
          </a:stretch>
        </p:blipFill>
        <p:spPr>
          <a:xfrm>
            <a:off x="4380727" y="3861048"/>
            <a:ext cx="4141722" cy="2625576"/>
          </a:xfrm>
          <a:prstGeom prst="rect">
            <a:avLst/>
          </a:prstGeom>
        </p:spPr>
      </p:pic>
      <p:sp>
        <p:nvSpPr>
          <p:cNvPr id="10" name="矩形 9">
            <a:extLst>
              <a:ext uri="{FF2B5EF4-FFF2-40B4-BE49-F238E27FC236}">
                <a16:creationId xmlns:a16="http://schemas.microsoft.com/office/drawing/2014/main" id="{781E0735-14E1-484C-B431-C7422E08F91B}"/>
              </a:ext>
            </a:extLst>
          </p:cNvPr>
          <p:cNvSpPr/>
          <p:nvPr/>
        </p:nvSpPr>
        <p:spPr>
          <a:xfrm>
            <a:off x="4211960" y="3735397"/>
            <a:ext cx="4392488" cy="300597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L 形 10">
            <a:extLst>
              <a:ext uri="{FF2B5EF4-FFF2-40B4-BE49-F238E27FC236}">
                <a16:creationId xmlns:a16="http://schemas.microsoft.com/office/drawing/2014/main" id="{341E92C8-0D7E-4661-9A6F-DAF192628F65}"/>
              </a:ext>
            </a:extLst>
          </p:cNvPr>
          <p:cNvSpPr/>
          <p:nvPr/>
        </p:nvSpPr>
        <p:spPr>
          <a:xfrm rot="19003740">
            <a:off x="7644375" y="5638724"/>
            <a:ext cx="1401860" cy="720080"/>
          </a:xfrm>
          <a:prstGeom prst="corner">
            <a:avLst>
              <a:gd name="adj1" fmla="val 35348"/>
              <a:gd name="adj2" fmla="val 3372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477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回顾传统的访问控制</a:t>
            </a:r>
          </a:p>
        </p:txBody>
      </p:sp>
      <p:sp>
        <p:nvSpPr>
          <p:cNvPr id="3" name="内容占位符 2"/>
          <p:cNvSpPr>
            <a:spLocks noGrp="1"/>
          </p:cNvSpPr>
          <p:nvPr>
            <p:ph idx="1"/>
          </p:nvPr>
        </p:nvSpPr>
        <p:spPr/>
        <p:txBody>
          <a:bodyPr>
            <a:normAutofit fontScale="85000" lnSpcReduction="10000"/>
          </a:bodyPr>
          <a:lstStyle/>
          <a:p>
            <a:r>
              <a:rPr lang="en-US" altLang="zh-CN" dirty="0"/>
              <a:t>Alice</a:t>
            </a:r>
            <a:r>
              <a:rPr lang="zh-CN" altLang="en-US" dirty="0"/>
              <a:t>询问数据库某数据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已知的传统访问控制方法，包括：自主访问控制，强制访问控制，基于角色访问控制等等</a:t>
            </a:r>
            <a:endParaRPr lang="en-US" altLang="zh-CN" dirty="0"/>
          </a:p>
          <a:p>
            <a:r>
              <a:rPr lang="zh-CN" altLang="en-US" dirty="0"/>
              <a:t>数据库数据以明文形式存放，通过验证用户权限实现数据访问，其安全性完全依赖用户对服务器安全性的信任</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132856"/>
            <a:ext cx="6343650" cy="1562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1100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传统访问控制存在的问题</a:t>
            </a:r>
          </a:p>
        </p:txBody>
      </p:sp>
      <p:sp>
        <p:nvSpPr>
          <p:cNvPr id="3" name="内容占位符 2"/>
          <p:cNvSpPr>
            <a:spLocks noGrp="1"/>
          </p:cNvSpPr>
          <p:nvPr>
            <p:ph idx="1"/>
          </p:nvPr>
        </p:nvSpPr>
        <p:spPr/>
        <p:txBody>
          <a:bodyPr/>
          <a:lstStyle/>
          <a:p>
            <a:r>
              <a:rPr lang="zh-CN" altLang="en-US" dirty="0"/>
              <a:t>若数据库服务器存在漏洞，导致攻击者获得管理员权限，则该攻击者可以绕开访问控制策略获得数据</a:t>
            </a:r>
            <a:endParaRPr lang="en-US" altLang="zh-CN" dirty="0"/>
          </a:p>
          <a:p>
            <a:r>
              <a:rPr lang="zh-CN" altLang="en-US" dirty="0"/>
              <a:t>若数据库管理员本身与攻击者合谋，同样可以导致访问控制策略失效</a:t>
            </a:r>
            <a:endParaRPr lang="en-US" altLang="zh-CN" dirty="0"/>
          </a:p>
          <a:p>
            <a:r>
              <a:rPr lang="zh-CN" altLang="en-US" dirty="0"/>
              <a:t>传统的访问控制方法无法保证云计算环境下的数据安全性</a:t>
            </a:r>
            <a:endParaRPr lang="en-US" altLang="zh-CN" dirty="0"/>
          </a:p>
          <a:p>
            <a:pPr lvl="1"/>
            <a:r>
              <a:rPr lang="zh-CN" altLang="en-US" dirty="0"/>
              <a:t>数据集中的云平台更容易成为攻击目标</a:t>
            </a:r>
            <a:endParaRPr lang="en-US" altLang="zh-CN" dirty="0"/>
          </a:p>
          <a:p>
            <a:pPr lvl="1"/>
            <a:r>
              <a:rPr lang="zh-CN" altLang="en-US" dirty="0"/>
              <a:t>云平台缺乏可信性</a:t>
            </a:r>
            <a:endParaRPr lang="en-US" altLang="zh-CN" dirty="0"/>
          </a:p>
          <a:p>
            <a:pPr lvl="1"/>
            <a:endParaRPr lang="zh-CN" altLang="en-US" dirty="0"/>
          </a:p>
        </p:txBody>
      </p:sp>
    </p:spTree>
    <p:extLst>
      <p:ext uri="{BB962C8B-B14F-4D97-AF65-F5344CB8AC3E}">
        <p14:creationId xmlns:p14="http://schemas.microsoft.com/office/powerpoint/2010/main" val="941566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ABE</a:t>
            </a:r>
            <a:r>
              <a:rPr lang="zh-CN" altLang="en-US" dirty="0"/>
              <a:t>的提出</a:t>
            </a:r>
          </a:p>
        </p:txBody>
      </p:sp>
      <p:sp>
        <p:nvSpPr>
          <p:cNvPr id="3" name="内容占位符 2"/>
          <p:cNvSpPr>
            <a:spLocks noGrp="1"/>
          </p:cNvSpPr>
          <p:nvPr>
            <p:ph idx="1"/>
          </p:nvPr>
        </p:nvSpPr>
        <p:spPr>
          <a:xfrm>
            <a:off x="1435608" y="1447800"/>
            <a:ext cx="7498080" cy="2701280"/>
          </a:xfrm>
        </p:spPr>
        <p:txBody>
          <a:bodyPr>
            <a:normAutofit fontScale="85000" lnSpcReduction="20000"/>
          </a:bodyPr>
          <a:lstStyle/>
          <a:p>
            <a:r>
              <a:rPr lang="en-US" altLang="zh-CN" dirty="0"/>
              <a:t>2005</a:t>
            </a:r>
            <a:r>
              <a:rPr lang="zh-CN" altLang="en-US" dirty="0"/>
              <a:t>年</a:t>
            </a:r>
            <a:r>
              <a:rPr lang="en-US" altLang="zh-CN" dirty="0"/>
              <a:t>Waters</a:t>
            </a:r>
            <a:r>
              <a:rPr lang="zh-CN" altLang="en-US" dirty="0"/>
              <a:t>等人，提出了模糊的基于身份加密</a:t>
            </a:r>
            <a:endParaRPr lang="en-US" altLang="zh-CN" dirty="0"/>
          </a:p>
          <a:p>
            <a:r>
              <a:rPr lang="zh-CN" altLang="en-US" dirty="0"/>
              <a:t>以指纹作为身份信息加密，存在每次指纹的提取不一致问题</a:t>
            </a:r>
            <a:endParaRPr lang="en-US" altLang="zh-CN" dirty="0"/>
          </a:p>
          <a:p>
            <a:r>
              <a:rPr lang="zh-CN" altLang="en-US" dirty="0"/>
              <a:t>模糊的基于身份加密实现了同一用户的不同指纹加密生成的密文，可以被该用户的同一个私钥解密</a:t>
            </a:r>
            <a:endParaRPr lang="en-US" altLang="zh-CN" dirty="0"/>
          </a:p>
          <a:p>
            <a:endParaRPr lang="en-US" altLang="zh-CN" dirty="0"/>
          </a:p>
          <a:p>
            <a:pPr marL="82296" indent="0">
              <a:buNone/>
            </a:pPr>
            <a:endParaRPr lang="en-US" altLang="zh-C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005064"/>
            <a:ext cx="7924729" cy="2636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1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ABE</a:t>
            </a:r>
            <a:r>
              <a:rPr lang="zh-CN" altLang="en-US" dirty="0"/>
              <a:t>的提出</a:t>
            </a:r>
          </a:p>
        </p:txBody>
      </p:sp>
      <p:sp>
        <p:nvSpPr>
          <p:cNvPr id="3" name="内容占位符 2"/>
          <p:cNvSpPr>
            <a:spLocks noGrp="1"/>
          </p:cNvSpPr>
          <p:nvPr>
            <p:ph idx="1"/>
          </p:nvPr>
        </p:nvSpPr>
        <p:spPr>
          <a:xfrm>
            <a:off x="1435608" y="1447800"/>
            <a:ext cx="7498080" cy="1693168"/>
          </a:xfrm>
        </p:spPr>
        <p:txBody>
          <a:bodyPr>
            <a:normAutofit fontScale="92500" lnSpcReduction="20000"/>
          </a:bodyPr>
          <a:lstStyle/>
          <a:p>
            <a:r>
              <a:rPr lang="zh-CN" altLang="en-US" dirty="0"/>
              <a:t>本质上，</a:t>
            </a:r>
            <a:r>
              <a:rPr lang="en-US" altLang="zh-CN" dirty="0"/>
              <a:t>2005</a:t>
            </a:r>
            <a:r>
              <a:rPr lang="zh-CN" altLang="en-US" dirty="0"/>
              <a:t>年</a:t>
            </a:r>
            <a:r>
              <a:rPr lang="en-US" altLang="zh-CN" dirty="0"/>
              <a:t>Waters</a:t>
            </a:r>
            <a:r>
              <a:rPr lang="zh-CN" altLang="en-US" dirty="0"/>
              <a:t>等人，实现了不同的基于身份公钥被同一个私钥解密</a:t>
            </a:r>
            <a:endParaRPr lang="en-US" altLang="zh-CN" dirty="0"/>
          </a:p>
          <a:p>
            <a:r>
              <a:rPr lang="zh-CN" altLang="en-US" dirty="0"/>
              <a:t>借鉴模糊基于身份加密的思想，提出了第一种</a:t>
            </a:r>
            <a:r>
              <a:rPr lang="en-US" altLang="zh-CN" dirty="0"/>
              <a:t>ABE，</a:t>
            </a:r>
            <a:r>
              <a:rPr lang="zh-CN" altLang="en-US" dirty="0"/>
              <a:t>即</a:t>
            </a:r>
            <a:r>
              <a:rPr lang="en-US" altLang="zh-CN" dirty="0"/>
              <a:t>key-policy ABE</a:t>
            </a:r>
          </a:p>
          <a:p>
            <a:pPr marL="82296" indent="0">
              <a:buNone/>
            </a:pPr>
            <a:endParaRPr lang="en-US" altLang="zh-CN" dirty="0"/>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793"/>
          <a:stretch/>
        </p:blipFill>
        <p:spPr bwMode="auto">
          <a:xfrm>
            <a:off x="1619672" y="3105298"/>
            <a:ext cx="7128792" cy="36360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410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ABE</a:t>
            </a:r>
            <a:r>
              <a:rPr lang="zh-CN" altLang="en-US" dirty="0"/>
              <a:t>的提出</a:t>
            </a:r>
          </a:p>
        </p:txBody>
      </p:sp>
      <p:sp>
        <p:nvSpPr>
          <p:cNvPr id="3" name="内容占位符 2"/>
          <p:cNvSpPr>
            <a:spLocks noGrp="1"/>
          </p:cNvSpPr>
          <p:nvPr>
            <p:ph idx="1"/>
          </p:nvPr>
        </p:nvSpPr>
        <p:spPr>
          <a:xfrm>
            <a:off x="1435608" y="1447800"/>
            <a:ext cx="7498080" cy="2053208"/>
          </a:xfrm>
        </p:spPr>
        <p:txBody>
          <a:bodyPr>
            <a:normAutofit fontScale="92500" lnSpcReduction="20000"/>
          </a:bodyPr>
          <a:lstStyle/>
          <a:p>
            <a:r>
              <a:rPr lang="en-US" altLang="zh-CN" dirty="0"/>
              <a:t>KP-ABE：</a:t>
            </a:r>
            <a:r>
              <a:rPr lang="zh-CN" altLang="en-US" dirty="0"/>
              <a:t>以明文的属性做公钥，以访问控制策略生成对应的私钥</a:t>
            </a:r>
            <a:endParaRPr lang="en-US" altLang="zh-CN" dirty="0"/>
          </a:p>
          <a:p>
            <a:r>
              <a:rPr lang="en-US" altLang="zh-CN" dirty="0" err="1"/>
              <a:t>Ciphertext</a:t>
            </a:r>
            <a:r>
              <a:rPr lang="en-US" altLang="zh-CN" dirty="0"/>
              <a:t> Policy ABE（CP-ABE）：</a:t>
            </a:r>
            <a:r>
              <a:rPr lang="zh-CN" altLang="en-US" dirty="0"/>
              <a:t>以访问控制策略做公钥加密明文，以用户的属性生成对应的私钥</a:t>
            </a:r>
            <a:endParaRPr lang="en-US" altLang="zh-CN" dirty="0"/>
          </a:p>
          <a:p>
            <a:pPr marL="82296" indent="0">
              <a:buNone/>
            </a:pPr>
            <a:endParaRPr lang="en-US" altLang="zh-C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498035"/>
            <a:ext cx="6145312" cy="32093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2438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KP-ABE</a:t>
            </a:r>
            <a:r>
              <a:rPr kumimoji="1" lang="zh-CN" altLang="en-US" dirty="0"/>
              <a:t>与</a:t>
            </a:r>
            <a:r>
              <a:rPr kumimoji="1" lang="en-US" altLang="zh-CN" dirty="0"/>
              <a:t>CP-ABE</a:t>
            </a:r>
            <a:r>
              <a:rPr kumimoji="1" lang="zh-CN" altLang="en-US" dirty="0"/>
              <a:t>的应用差异</a:t>
            </a:r>
          </a:p>
        </p:txBody>
      </p:sp>
      <p:sp>
        <p:nvSpPr>
          <p:cNvPr id="3" name="内容占位符 2"/>
          <p:cNvSpPr>
            <a:spLocks noGrp="1"/>
          </p:cNvSpPr>
          <p:nvPr>
            <p:ph idx="1"/>
          </p:nvPr>
        </p:nvSpPr>
        <p:spPr>
          <a:xfrm>
            <a:off x="1435608" y="1447800"/>
            <a:ext cx="7498080" cy="5293567"/>
          </a:xfrm>
        </p:spPr>
        <p:txBody>
          <a:bodyPr>
            <a:normAutofit/>
          </a:bodyPr>
          <a:lstStyle/>
          <a:p>
            <a:r>
              <a:rPr kumimoji="1" lang="en-US" altLang="zh-CN" sz="2800" dirty="0"/>
              <a:t>KP-ABE</a:t>
            </a:r>
            <a:r>
              <a:rPr kumimoji="1" lang="zh-CN" altLang="en-US" sz="2800" dirty="0"/>
              <a:t>适合于加密方与访问控制方分离的场景</a:t>
            </a:r>
          </a:p>
          <a:p>
            <a:pPr lvl="1"/>
            <a:r>
              <a:rPr kumimoji="1" lang="zh-CN" altLang="en-US" dirty="0"/>
              <a:t>数据安全采集与共享</a:t>
            </a:r>
            <a:endParaRPr kumimoji="1" lang="en-US" altLang="zh-CN" dirty="0"/>
          </a:p>
          <a:p>
            <a:pPr marL="402336" lvl="1" indent="0">
              <a:buNone/>
            </a:pPr>
            <a:endParaRPr kumimoji="1" lang="en-US" altLang="zh-CN" dirty="0"/>
          </a:p>
          <a:p>
            <a:pPr lvl="1"/>
            <a:endParaRPr kumimoji="1" lang="en-US" altLang="zh-CN" dirty="0"/>
          </a:p>
          <a:p>
            <a:pPr lvl="1"/>
            <a:endParaRPr kumimoji="1" lang="en-US" altLang="zh-CN" dirty="0"/>
          </a:p>
          <a:p>
            <a:pPr lvl="1"/>
            <a:endParaRPr kumimoji="1" lang="zh-CN" altLang="en-US" dirty="0"/>
          </a:p>
          <a:p>
            <a:r>
              <a:rPr kumimoji="1" lang="en-US" altLang="zh-CN" sz="2800" dirty="0"/>
              <a:t>CP-ABE</a:t>
            </a:r>
            <a:r>
              <a:rPr kumimoji="1" lang="zh-CN" altLang="en-US" sz="2800" dirty="0"/>
              <a:t>适合于加密方与访问控制方一体的场景</a:t>
            </a:r>
          </a:p>
          <a:p>
            <a:pPr lvl="1"/>
            <a:r>
              <a:rPr kumimoji="1" lang="zh-CN" altLang="en-US" dirty="0"/>
              <a:t>企业数据安全存储与共享</a:t>
            </a:r>
            <a:endParaRPr kumimoji="1" lang="en-US" altLang="zh-CN" dirty="0"/>
          </a:p>
          <a:p>
            <a:pPr marL="82296" indent="0">
              <a:buNone/>
            </a:pPr>
            <a:endParaRPr kumimoji="1" lang="en-US" altLang="zh-CN" dirty="0"/>
          </a:p>
          <a:p>
            <a:endParaRPr kumimoji="1" lang="en-US" altLang="zh-CN" dirty="0"/>
          </a:p>
        </p:txBody>
      </p:sp>
      <p:pic>
        <p:nvPicPr>
          <p:cNvPr id="5" name="图片 4"/>
          <p:cNvPicPr>
            <a:picLocks noChangeAspect="1"/>
          </p:cNvPicPr>
          <p:nvPr/>
        </p:nvPicPr>
        <p:blipFill>
          <a:blip r:embed="rId2"/>
          <a:stretch>
            <a:fillRect/>
          </a:stretch>
        </p:blipFill>
        <p:spPr>
          <a:xfrm>
            <a:off x="2409655" y="2924944"/>
            <a:ext cx="5549985" cy="1969787"/>
          </a:xfrm>
          <a:prstGeom prst="rect">
            <a:avLst/>
          </a:prstGeom>
        </p:spPr>
      </p:pic>
    </p:spTree>
    <p:extLst>
      <p:ext uri="{BB962C8B-B14F-4D97-AF65-F5344CB8AC3E}">
        <p14:creationId xmlns:p14="http://schemas.microsoft.com/office/powerpoint/2010/main" val="164377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ABE</a:t>
            </a:r>
            <a:r>
              <a:rPr lang="zh-CN" altLang="en-US" dirty="0"/>
              <a:t>的定义</a:t>
            </a:r>
          </a:p>
        </p:txBody>
      </p:sp>
      <p:sp>
        <p:nvSpPr>
          <p:cNvPr id="3" name="内容占位符 2"/>
          <p:cNvSpPr>
            <a:spLocks noGrp="1"/>
          </p:cNvSpPr>
          <p:nvPr>
            <p:ph idx="1"/>
          </p:nvPr>
        </p:nvSpPr>
        <p:spPr/>
        <p:txBody>
          <a:bodyPr>
            <a:normAutofit fontScale="70000" lnSpcReduction="20000"/>
          </a:bodyPr>
          <a:lstStyle/>
          <a:p>
            <a:r>
              <a:rPr lang="en-US" altLang="zh-CN" dirty="0"/>
              <a:t>Setup</a:t>
            </a:r>
            <a:r>
              <a:rPr lang="zh-CN" altLang="en-US" dirty="0"/>
              <a:t>算法</a:t>
            </a:r>
            <a:endParaRPr lang="en-US" altLang="zh-CN" dirty="0"/>
          </a:p>
          <a:p>
            <a:pPr lvl="1"/>
            <a:r>
              <a:rPr lang="zh-CN" altLang="en-US" dirty="0"/>
              <a:t>输入：安全参数</a:t>
            </a:r>
            <a:endParaRPr lang="en-US" altLang="zh-CN" dirty="0"/>
          </a:p>
          <a:p>
            <a:pPr lvl="1"/>
            <a:r>
              <a:rPr lang="zh-CN" altLang="en-US" dirty="0"/>
              <a:t>输出：系统公开参数和系统秘密参数</a:t>
            </a:r>
            <a:endParaRPr lang="en-US" altLang="zh-CN" dirty="0"/>
          </a:p>
          <a:p>
            <a:r>
              <a:rPr lang="en-US" altLang="zh-CN" dirty="0"/>
              <a:t>Extract</a:t>
            </a:r>
            <a:r>
              <a:rPr lang="zh-CN" altLang="en-US" dirty="0"/>
              <a:t>算法</a:t>
            </a:r>
            <a:endParaRPr lang="en-US" altLang="zh-CN" dirty="0"/>
          </a:p>
          <a:p>
            <a:pPr lvl="1"/>
            <a:r>
              <a:rPr lang="zh-CN" altLang="en-US" dirty="0"/>
              <a:t>输入：系统秘密参数，用户的访问控制策略（</a:t>
            </a:r>
            <a:r>
              <a:rPr lang="en-US" altLang="zh-CN" dirty="0"/>
              <a:t>KP-ABE</a:t>
            </a:r>
            <a:r>
              <a:rPr lang="zh-CN" altLang="en-US" dirty="0"/>
              <a:t>）</a:t>
            </a:r>
            <a:r>
              <a:rPr lang="en-US" altLang="zh-CN" dirty="0"/>
              <a:t>/</a:t>
            </a:r>
            <a:r>
              <a:rPr lang="zh-CN" altLang="en-US" dirty="0"/>
              <a:t>属性（</a:t>
            </a:r>
            <a:r>
              <a:rPr lang="en-US" altLang="zh-CN" dirty="0"/>
              <a:t>CP-ABE</a:t>
            </a:r>
            <a:r>
              <a:rPr lang="zh-CN" altLang="en-US" dirty="0"/>
              <a:t>）</a:t>
            </a:r>
            <a:endParaRPr lang="en-US" altLang="zh-CN" dirty="0"/>
          </a:p>
          <a:p>
            <a:pPr lvl="1"/>
            <a:r>
              <a:rPr lang="zh-CN" altLang="en-US" dirty="0"/>
              <a:t>输出：私钥</a:t>
            </a:r>
            <a:endParaRPr lang="en-US" altLang="zh-CN" dirty="0"/>
          </a:p>
          <a:p>
            <a:r>
              <a:rPr lang="en-US" altLang="zh-CN" dirty="0"/>
              <a:t>Enc</a:t>
            </a:r>
            <a:r>
              <a:rPr lang="zh-CN" altLang="en-US" dirty="0"/>
              <a:t>算法</a:t>
            </a:r>
            <a:endParaRPr lang="en-US" altLang="zh-CN" dirty="0"/>
          </a:p>
          <a:p>
            <a:pPr lvl="1"/>
            <a:r>
              <a:rPr lang="zh-CN" altLang="en-US" dirty="0"/>
              <a:t>输入：系统公开参数，</a:t>
            </a:r>
            <a:r>
              <a:rPr lang="zh-CN" altLang="en-US" dirty="0">
                <a:solidFill>
                  <a:srgbClr val="FF0000"/>
                </a:solidFill>
              </a:rPr>
              <a:t>明文的属性（</a:t>
            </a:r>
            <a:r>
              <a:rPr lang="en-US" altLang="zh-CN" dirty="0">
                <a:solidFill>
                  <a:srgbClr val="FF0000"/>
                </a:solidFill>
              </a:rPr>
              <a:t>KP-ABE</a:t>
            </a:r>
            <a:r>
              <a:rPr lang="zh-CN" altLang="en-US" dirty="0">
                <a:solidFill>
                  <a:srgbClr val="FF0000"/>
                </a:solidFill>
              </a:rPr>
              <a:t>）</a:t>
            </a:r>
            <a:r>
              <a:rPr lang="en-US" altLang="zh-CN" dirty="0">
                <a:solidFill>
                  <a:srgbClr val="FF0000"/>
                </a:solidFill>
              </a:rPr>
              <a:t>/</a:t>
            </a:r>
            <a:r>
              <a:rPr lang="zh-CN" altLang="en-US" dirty="0">
                <a:solidFill>
                  <a:srgbClr val="FF0000"/>
                </a:solidFill>
              </a:rPr>
              <a:t>访问控制策略（</a:t>
            </a:r>
            <a:r>
              <a:rPr lang="en-US" altLang="zh-CN" dirty="0">
                <a:solidFill>
                  <a:srgbClr val="FF0000"/>
                </a:solidFill>
              </a:rPr>
              <a:t>CP-ABE</a:t>
            </a:r>
            <a:r>
              <a:rPr lang="zh-CN" altLang="en-US" dirty="0">
                <a:solidFill>
                  <a:srgbClr val="FF0000"/>
                </a:solidFill>
              </a:rPr>
              <a:t>）</a:t>
            </a:r>
            <a:r>
              <a:rPr lang="zh-CN" altLang="en-US" dirty="0"/>
              <a:t>，明文</a:t>
            </a:r>
            <a:endParaRPr lang="en-US" altLang="zh-CN" dirty="0"/>
          </a:p>
          <a:p>
            <a:pPr lvl="1"/>
            <a:r>
              <a:rPr lang="zh-CN" altLang="en-US" dirty="0"/>
              <a:t>输出：密文</a:t>
            </a:r>
            <a:endParaRPr lang="en-US" altLang="zh-CN" dirty="0"/>
          </a:p>
          <a:p>
            <a:r>
              <a:rPr lang="en-US" altLang="zh-CN" dirty="0"/>
              <a:t>Dec</a:t>
            </a:r>
            <a:r>
              <a:rPr lang="zh-CN" altLang="en-US" dirty="0"/>
              <a:t>算法</a:t>
            </a:r>
            <a:endParaRPr lang="en-US" altLang="zh-CN" dirty="0"/>
          </a:p>
          <a:p>
            <a:pPr lvl="1"/>
            <a:r>
              <a:rPr lang="zh-CN" altLang="en-US" dirty="0"/>
              <a:t>输入：私钥，密文</a:t>
            </a:r>
            <a:endParaRPr lang="en-US" altLang="zh-CN" dirty="0"/>
          </a:p>
          <a:p>
            <a:pPr lvl="1"/>
            <a:r>
              <a:rPr lang="zh-CN" altLang="en-US" dirty="0"/>
              <a:t>输出：明文</a:t>
            </a:r>
            <a:endParaRPr lang="en-US" altLang="zh-CN" dirty="0"/>
          </a:p>
          <a:p>
            <a:pPr marL="82296" indent="0">
              <a:buNone/>
            </a:pPr>
            <a:endParaRPr lang="en-US" altLang="zh-CN" dirty="0"/>
          </a:p>
        </p:txBody>
      </p:sp>
    </p:spTree>
    <p:extLst>
      <p:ext uri="{BB962C8B-B14F-4D97-AF65-F5344CB8AC3E}">
        <p14:creationId xmlns:p14="http://schemas.microsoft.com/office/powerpoint/2010/main" val="2461512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err="1"/>
              <a:t>基于</a:t>
            </a:r>
            <a:r>
              <a:rPr lang="en-US" altLang="en-US" dirty="0" err="1">
                <a:latin typeface="+mn-ea"/>
                <a:ea typeface="+mn-ea"/>
              </a:rPr>
              <a:t>CP</a:t>
            </a:r>
            <a:r>
              <a:rPr lang="en-US" altLang="en-US" dirty="0">
                <a:latin typeface="+mn-ea"/>
                <a:ea typeface="+mn-ea"/>
              </a:rPr>
              <a:t>-</a:t>
            </a:r>
            <a:r>
              <a:rPr lang="en-US" altLang="en-US" dirty="0"/>
              <a:t>ABE</a:t>
            </a:r>
            <a:r>
              <a:rPr lang="zh-CN" altLang="en-US" dirty="0"/>
              <a:t>的云存储系统</a:t>
            </a:r>
          </a:p>
        </p:txBody>
      </p:sp>
      <p:sp>
        <p:nvSpPr>
          <p:cNvPr id="3" name="内容占位符 2"/>
          <p:cNvSpPr>
            <a:spLocks noGrp="1"/>
          </p:cNvSpPr>
          <p:nvPr>
            <p:ph idx="1"/>
          </p:nvPr>
        </p:nvSpPr>
        <p:spPr/>
        <p:txBody>
          <a:bodyPr>
            <a:normAutofit/>
          </a:bodyPr>
          <a:lstStyle/>
          <a:p>
            <a:endParaRPr lang="en-US" altLang="zh-CN" dirty="0"/>
          </a:p>
          <a:p>
            <a:pPr marL="82296" indent="0">
              <a:buNone/>
            </a:pPr>
            <a:endParaRPr lang="en-US" altLang="zh-CN"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02005"/>
            <a:ext cx="7598666" cy="39648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1512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CP-ABE</a:t>
            </a:r>
            <a:r>
              <a:rPr kumimoji="1" lang="zh-CN" altLang="en-US" dirty="0"/>
              <a:t>的实例</a:t>
            </a:r>
          </a:p>
        </p:txBody>
      </p:sp>
      <p:pic>
        <p:nvPicPr>
          <p:cNvPr id="4" name="图片 3" descr="50A06335-A7A4-4951-844E-9C7436EE5C2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725" y="1196752"/>
            <a:ext cx="7693763" cy="5688632"/>
          </a:xfrm>
          <a:prstGeom prst="rect">
            <a:avLst/>
          </a:prstGeom>
        </p:spPr>
      </p:pic>
    </p:spTree>
    <p:extLst>
      <p:ext uri="{BB962C8B-B14F-4D97-AF65-F5344CB8AC3E}">
        <p14:creationId xmlns:p14="http://schemas.microsoft.com/office/powerpoint/2010/main" val="943222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ABE</a:t>
            </a:r>
            <a:r>
              <a:rPr kumimoji="1" lang="zh-CN" altLang="en-US" dirty="0"/>
              <a:t>算法设计的难点</a:t>
            </a:r>
          </a:p>
        </p:txBody>
      </p:sp>
      <p:sp>
        <p:nvSpPr>
          <p:cNvPr id="3" name="内容占位符 2"/>
          <p:cNvSpPr>
            <a:spLocks noGrp="1"/>
          </p:cNvSpPr>
          <p:nvPr>
            <p:ph idx="1"/>
          </p:nvPr>
        </p:nvSpPr>
        <p:spPr/>
        <p:txBody>
          <a:bodyPr/>
          <a:lstStyle/>
          <a:p>
            <a:r>
              <a:rPr kumimoji="1" lang="zh-CN" altLang="en-US" dirty="0"/>
              <a:t>支持访问控制策略的能力</a:t>
            </a:r>
          </a:p>
          <a:p>
            <a:pPr lvl="1"/>
            <a:r>
              <a:rPr kumimoji="1" lang="zh-CN" altLang="en-US" dirty="0"/>
              <a:t>“与”门</a:t>
            </a:r>
          </a:p>
          <a:p>
            <a:pPr lvl="1"/>
            <a:r>
              <a:rPr kumimoji="1" lang="zh-CN" altLang="en-US" dirty="0"/>
              <a:t>“或”门</a:t>
            </a:r>
          </a:p>
          <a:p>
            <a:pPr lvl="1"/>
            <a:r>
              <a:rPr kumimoji="1" lang="zh-CN" altLang="en-US" dirty="0"/>
              <a:t>“非”门</a:t>
            </a:r>
          </a:p>
          <a:p>
            <a:r>
              <a:rPr kumimoji="1" lang="zh-CN" altLang="en-US" dirty="0"/>
              <a:t>系统参数的数量</a:t>
            </a:r>
          </a:p>
          <a:p>
            <a:r>
              <a:rPr kumimoji="1" lang="zh-CN" altLang="en-US" dirty="0"/>
              <a:t>密文的长度</a:t>
            </a:r>
          </a:p>
          <a:p>
            <a:r>
              <a:rPr kumimoji="1" lang="zh-CN" altLang="en-US" dirty="0"/>
              <a:t>通常，支持访问控制策略的能力越强，那么系统参数的数量越多、密文的长度越长</a:t>
            </a:r>
          </a:p>
        </p:txBody>
      </p:sp>
    </p:spTree>
    <p:extLst>
      <p:ext uri="{BB962C8B-B14F-4D97-AF65-F5344CB8AC3E}">
        <p14:creationId xmlns:p14="http://schemas.microsoft.com/office/powerpoint/2010/main" val="247966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密码法的核心内容</a:t>
            </a:r>
          </a:p>
        </p:txBody>
      </p:sp>
      <p:sp>
        <p:nvSpPr>
          <p:cNvPr id="3" name="内容占位符 2"/>
          <p:cNvSpPr>
            <a:spLocks noGrp="1"/>
          </p:cNvSpPr>
          <p:nvPr>
            <p:ph idx="1"/>
          </p:nvPr>
        </p:nvSpPr>
        <p:spPr>
          <a:xfrm>
            <a:off x="1043608" y="1484784"/>
            <a:ext cx="7890080" cy="4800600"/>
          </a:xfrm>
        </p:spPr>
        <p:txBody>
          <a:bodyPr>
            <a:normAutofit/>
          </a:bodyPr>
          <a:lstStyle/>
          <a:p>
            <a:r>
              <a:rPr lang="zh-CN" altLang="en-US" dirty="0"/>
              <a:t>对密码实行分类管理</a:t>
            </a:r>
            <a:endParaRPr lang="en-US" altLang="zh-CN" dirty="0"/>
          </a:p>
          <a:p>
            <a:pPr lvl="1"/>
            <a:r>
              <a:rPr lang="zh-CN" altLang="en-US" dirty="0"/>
              <a:t>核心密码：保护国家绝密级及以下信息</a:t>
            </a:r>
            <a:endParaRPr lang="en-US" altLang="zh-CN" dirty="0"/>
          </a:p>
          <a:p>
            <a:pPr lvl="1"/>
            <a:r>
              <a:rPr lang="zh-CN" altLang="en-US" dirty="0"/>
              <a:t>普通密码：保护国家机密级及以下信息</a:t>
            </a:r>
            <a:endParaRPr lang="en-US" altLang="zh-CN" dirty="0"/>
          </a:p>
          <a:p>
            <a:pPr lvl="1"/>
            <a:r>
              <a:rPr lang="zh-CN" altLang="en-US" dirty="0"/>
              <a:t>商用密码：保护不属于国家秘密的信息</a:t>
            </a:r>
            <a:endParaRPr lang="en-US" altLang="zh-CN" dirty="0"/>
          </a:p>
          <a:p>
            <a:pPr lvl="1"/>
            <a:r>
              <a:rPr lang="zh-CN" altLang="en-US" dirty="0"/>
              <a:t>同时，核心密码和普通密码也属于国家秘密</a:t>
            </a:r>
            <a:endParaRPr lang="en-US" altLang="zh-CN" dirty="0"/>
          </a:p>
        </p:txBody>
      </p:sp>
    </p:spTree>
    <p:extLst>
      <p:ext uri="{BB962C8B-B14F-4D97-AF65-F5344CB8AC3E}">
        <p14:creationId xmlns:p14="http://schemas.microsoft.com/office/powerpoint/2010/main" val="2965890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ABE</a:t>
            </a:r>
            <a:r>
              <a:rPr lang="zh-CN" altLang="en-US" dirty="0"/>
              <a:t>的小结</a:t>
            </a:r>
          </a:p>
        </p:txBody>
      </p:sp>
      <p:sp>
        <p:nvSpPr>
          <p:cNvPr id="3" name="内容占位符 2"/>
          <p:cNvSpPr>
            <a:spLocks noGrp="1"/>
          </p:cNvSpPr>
          <p:nvPr>
            <p:ph idx="1"/>
          </p:nvPr>
        </p:nvSpPr>
        <p:spPr/>
        <p:txBody>
          <a:bodyPr>
            <a:normAutofit/>
          </a:bodyPr>
          <a:lstStyle/>
          <a:p>
            <a:r>
              <a:rPr lang="en-US" altLang="zh-CN" dirty="0"/>
              <a:t>ABE</a:t>
            </a:r>
            <a:r>
              <a:rPr lang="zh-CN" altLang="en-US" dirty="0"/>
              <a:t>是密码学与传统访问控制的</a:t>
            </a:r>
            <a:r>
              <a:rPr lang="en-US" altLang="zh-CN" dirty="0"/>
              <a:t>“</a:t>
            </a:r>
            <a:r>
              <a:rPr lang="zh-CN" altLang="en-US" dirty="0"/>
              <a:t>有机</a:t>
            </a:r>
            <a:r>
              <a:rPr lang="en-US" altLang="zh-CN" dirty="0"/>
              <a:t>”</a:t>
            </a:r>
            <a:r>
              <a:rPr lang="zh-CN" altLang="en-US" dirty="0"/>
              <a:t>结合</a:t>
            </a:r>
            <a:endParaRPr lang="en-US" altLang="zh-CN" dirty="0"/>
          </a:p>
          <a:p>
            <a:r>
              <a:rPr lang="zh-CN" altLang="en-US" dirty="0"/>
              <a:t>在实际应用中，</a:t>
            </a:r>
            <a:r>
              <a:rPr lang="en-US" altLang="zh-CN" dirty="0"/>
              <a:t>ABE</a:t>
            </a:r>
            <a:r>
              <a:rPr lang="zh-CN" altLang="en-US" dirty="0"/>
              <a:t>与传统访问控制的最大的不同是，</a:t>
            </a:r>
            <a:r>
              <a:rPr lang="en-US" altLang="zh-CN" dirty="0"/>
              <a:t>ABE</a:t>
            </a:r>
            <a:r>
              <a:rPr lang="zh-CN" altLang="en-US" dirty="0"/>
              <a:t>不需要信任服务器，换句话说，即使服务器是恶意的或者被攻破，也不会导致数据泄漏</a:t>
            </a:r>
            <a:endParaRPr lang="en-US" altLang="zh-CN" dirty="0"/>
          </a:p>
          <a:p>
            <a:endParaRPr lang="en-US" altLang="zh-CN" dirty="0"/>
          </a:p>
          <a:p>
            <a:pPr marL="82296" indent="0">
              <a:buNone/>
            </a:pPr>
            <a:endParaRPr lang="en-US" altLang="zh-CN" dirty="0"/>
          </a:p>
        </p:txBody>
      </p:sp>
    </p:spTree>
    <p:extLst>
      <p:ext uri="{BB962C8B-B14F-4D97-AF65-F5344CB8AC3E}">
        <p14:creationId xmlns:p14="http://schemas.microsoft.com/office/powerpoint/2010/main" val="321577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57290" y="2143116"/>
            <a:ext cx="7406640" cy="1472184"/>
          </a:xfrm>
        </p:spPr>
        <p:txBody>
          <a:bodyPr/>
          <a:lstStyle/>
          <a:p>
            <a:r>
              <a:rPr lang="en-US" altLang="en-US" dirty="0"/>
              <a:t>代理重加密</a:t>
            </a:r>
            <a:r>
              <a:rPr lang="zh-CN" altLang="en-US" dirty="0"/>
              <a:t>（</a:t>
            </a:r>
            <a:r>
              <a:rPr lang="en-US" altLang="zh-CN" dirty="0"/>
              <a:t>PRE</a:t>
            </a:r>
            <a:r>
              <a:rPr lang="zh-CN" altLang="en-US" dirty="0"/>
              <a:t>）</a:t>
            </a:r>
          </a:p>
        </p:txBody>
      </p:sp>
      <p:sp>
        <p:nvSpPr>
          <p:cNvPr id="2" name="矩形 1">
            <a:extLst>
              <a:ext uri="{FF2B5EF4-FFF2-40B4-BE49-F238E27FC236}">
                <a16:creationId xmlns:a16="http://schemas.microsoft.com/office/drawing/2014/main" id="{B6C924A1-ED09-4BD1-8752-52A75B88C90C}"/>
              </a:ext>
            </a:extLst>
          </p:cNvPr>
          <p:cNvSpPr/>
          <p:nvPr/>
        </p:nvSpPr>
        <p:spPr>
          <a:xfrm>
            <a:off x="1403648" y="4365104"/>
            <a:ext cx="6624736" cy="646331"/>
          </a:xfrm>
          <a:prstGeom prst="rect">
            <a:avLst/>
          </a:prstGeom>
        </p:spPr>
        <p:txBody>
          <a:bodyPr wrap="square">
            <a:spAutoFit/>
          </a:bodyPr>
          <a:lstStyle/>
          <a:p>
            <a:r>
              <a:rPr lang="en-US" altLang="zh-CN" dirty="0">
                <a:solidFill>
                  <a:srgbClr val="1B1B1B"/>
                </a:solidFill>
                <a:latin typeface="TimesNewRomanPSMT"/>
              </a:rPr>
              <a:t>Ivan A </a:t>
            </a:r>
            <a:r>
              <a:rPr lang="en-US" altLang="zh-CN" dirty="0" err="1">
                <a:solidFill>
                  <a:srgbClr val="1B1B1B"/>
                </a:solidFill>
                <a:latin typeface="TimesNewRomanPSMT"/>
              </a:rPr>
              <a:t>A</a:t>
            </a:r>
            <a:r>
              <a:rPr lang="en-US" altLang="zh-CN" dirty="0">
                <a:solidFill>
                  <a:srgbClr val="1B1B1B"/>
                </a:solidFill>
                <a:latin typeface="TimesNewRomanPSMT"/>
              </a:rPr>
              <a:t>, </a:t>
            </a:r>
            <a:r>
              <a:rPr lang="en-US" altLang="zh-CN" dirty="0" err="1">
                <a:solidFill>
                  <a:srgbClr val="1B1B1B"/>
                </a:solidFill>
                <a:latin typeface="TimesNewRomanPSMT"/>
              </a:rPr>
              <a:t>Dodis</a:t>
            </a:r>
            <a:r>
              <a:rPr lang="en-US" altLang="zh-CN" dirty="0">
                <a:solidFill>
                  <a:srgbClr val="1B1B1B"/>
                </a:solidFill>
                <a:latin typeface="TimesNewRomanPSMT"/>
              </a:rPr>
              <a:t> Y. Proxy Cryptography Revisited[C]// NDSS. 2003.</a:t>
            </a:r>
            <a:r>
              <a:rPr lang="en-US" altLang="zh-CN" dirty="0"/>
              <a:t> </a:t>
            </a:r>
            <a:br>
              <a:rPr lang="en-US" altLang="zh-CN" dirty="0"/>
            </a:br>
            <a:endParaRPr lang="zh-CN" altLang="en-US" dirty="0"/>
          </a:p>
        </p:txBody>
      </p:sp>
    </p:spTree>
    <p:extLst>
      <p:ext uri="{BB962C8B-B14F-4D97-AF65-F5344CB8AC3E}">
        <p14:creationId xmlns:p14="http://schemas.microsoft.com/office/powerpoint/2010/main" val="1706392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回顾基于</a:t>
            </a:r>
            <a:r>
              <a:rPr lang="en-US" altLang="zh-CN" dirty="0"/>
              <a:t>CP-ABE</a:t>
            </a:r>
            <a:r>
              <a:rPr lang="zh-CN" altLang="en-US" dirty="0"/>
              <a:t>的云存储系统</a:t>
            </a:r>
          </a:p>
        </p:txBody>
      </p:sp>
      <p:sp>
        <p:nvSpPr>
          <p:cNvPr id="3" name="内容占位符 2"/>
          <p:cNvSpPr>
            <a:spLocks noGrp="1"/>
          </p:cNvSpPr>
          <p:nvPr>
            <p:ph idx="1"/>
          </p:nvPr>
        </p:nvSpPr>
        <p:spPr/>
        <p:txBody>
          <a:bodyPr>
            <a:normAutofit/>
          </a:bodyPr>
          <a:lstStyle/>
          <a:p>
            <a:r>
              <a:rPr lang="en-US" altLang="zh-CN" dirty="0"/>
              <a:t>ABE</a:t>
            </a:r>
            <a:r>
              <a:rPr lang="zh-CN" altLang="en-US" dirty="0"/>
              <a:t>适合于企业级的安全数据存储与访问</a:t>
            </a:r>
            <a:endParaRPr lang="en-US" altLang="zh-CN" dirty="0"/>
          </a:p>
          <a:p>
            <a:r>
              <a:rPr lang="zh-CN" altLang="en-US" dirty="0"/>
              <a:t>用户难以掌握和正确设置数据的访问控制策略</a:t>
            </a:r>
            <a:endParaRPr lang="en-US" altLang="zh-CN" dirty="0"/>
          </a:p>
          <a:p>
            <a:r>
              <a:rPr lang="en-US" altLang="zh-CN" dirty="0"/>
              <a:t>ABE</a:t>
            </a:r>
            <a:r>
              <a:rPr lang="zh-CN" altLang="en-US" dirty="0"/>
              <a:t>不适合普通用户使用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3857098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a:t>
            </a:r>
            <a:r>
              <a:rPr lang="zh-CN" altLang="en-US" dirty="0"/>
              <a:t>的提出</a:t>
            </a:r>
          </a:p>
        </p:txBody>
      </p:sp>
      <p:sp>
        <p:nvSpPr>
          <p:cNvPr id="3" name="内容占位符 2"/>
          <p:cNvSpPr>
            <a:spLocks noGrp="1"/>
          </p:cNvSpPr>
          <p:nvPr>
            <p:ph idx="1"/>
          </p:nvPr>
        </p:nvSpPr>
        <p:spPr/>
        <p:txBody>
          <a:bodyPr>
            <a:normAutofit/>
          </a:bodyPr>
          <a:lstStyle/>
          <a:p>
            <a:r>
              <a:rPr lang="en-US" altLang="zh-CN" dirty="0"/>
              <a:t>1998</a:t>
            </a:r>
            <a:r>
              <a:rPr lang="zh-CN" altLang="en-US" dirty="0"/>
              <a:t>年</a:t>
            </a:r>
            <a:r>
              <a:rPr lang="en-US" altLang="zh-CN" dirty="0"/>
              <a:t>Blaze</a:t>
            </a:r>
            <a:r>
              <a:rPr lang="zh-CN" altLang="en-US" dirty="0"/>
              <a:t>等人，提出了一种代理协议，可以让第三方（代理方）修改已有密文的公钥，但该方案存在明显的安全性缺陷</a:t>
            </a:r>
            <a:endParaRPr lang="en-US" altLang="zh-CN" dirty="0"/>
          </a:p>
          <a:p>
            <a:r>
              <a:rPr lang="en-US" altLang="zh-CN" dirty="0"/>
              <a:t>2003</a:t>
            </a:r>
            <a:r>
              <a:rPr lang="zh-CN" altLang="en-US" dirty="0"/>
              <a:t>年</a:t>
            </a:r>
            <a:r>
              <a:rPr lang="en-US" altLang="zh-CN" dirty="0"/>
              <a:t>Ivan</a:t>
            </a:r>
            <a:r>
              <a:rPr lang="zh-CN" altLang="en-US" dirty="0"/>
              <a:t>等人，正式提出了</a:t>
            </a:r>
            <a:r>
              <a:rPr lang="en-US" altLang="zh-CN" dirty="0"/>
              <a:t>PRE</a:t>
            </a:r>
          </a:p>
          <a:p>
            <a:endParaRPr lang="en-US" altLang="zh-CN" dirty="0"/>
          </a:p>
          <a:p>
            <a:pPr marL="82296" indent="0">
              <a:buNone/>
            </a:pPr>
            <a:endParaRPr lang="en-US" altLang="zh-CN" dirty="0"/>
          </a:p>
        </p:txBody>
      </p:sp>
    </p:spTree>
    <p:extLst>
      <p:ext uri="{BB962C8B-B14F-4D97-AF65-F5344CB8AC3E}">
        <p14:creationId xmlns:p14="http://schemas.microsoft.com/office/powerpoint/2010/main" val="2727819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a:t>
            </a:r>
            <a:r>
              <a:rPr lang="zh-CN" altLang="en-US" dirty="0"/>
              <a:t>的定义</a:t>
            </a:r>
          </a:p>
        </p:txBody>
      </p:sp>
      <p:sp>
        <p:nvSpPr>
          <p:cNvPr id="3" name="内容占位符 2"/>
          <p:cNvSpPr>
            <a:spLocks noGrp="1"/>
          </p:cNvSpPr>
          <p:nvPr>
            <p:ph idx="1"/>
          </p:nvPr>
        </p:nvSpPr>
        <p:spPr>
          <a:xfrm>
            <a:off x="1435608" y="1447800"/>
            <a:ext cx="7498080" cy="5410200"/>
          </a:xfrm>
        </p:spPr>
        <p:txBody>
          <a:bodyPr>
            <a:normAutofit fontScale="47500" lnSpcReduction="20000"/>
          </a:bodyPr>
          <a:lstStyle/>
          <a:p>
            <a:r>
              <a:rPr lang="en-US" altLang="zh-CN" dirty="0"/>
              <a:t>Setup</a:t>
            </a:r>
            <a:r>
              <a:rPr lang="zh-CN" altLang="en-US" dirty="0"/>
              <a:t>算法</a:t>
            </a:r>
            <a:endParaRPr lang="en-US" altLang="zh-CN" dirty="0"/>
          </a:p>
          <a:p>
            <a:pPr lvl="1"/>
            <a:r>
              <a:rPr lang="zh-CN" altLang="en-US" dirty="0"/>
              <a:t>输入：安全参数</a:t>
            </a:r>
            <a:endParaRPr lang="en-US" altLang="zh-CN" dirty="0"/>
          </a:p>
          <a:p>
            <a:pPr lvl="1"/>
            <a:r>
              <a:rPr lang="zh-CN" altLang="en-US" dirty="0"/>
              <a:t>输出：系统公开参数和系统秘密参数</a:t>
            </a:r>
            <a:endParaRPr lang="en-US" altLang="zh-CN" dirty="0"/>
          </a:p>
          <a:p>
            <a:r>
              <a:rPr lang="en-US" altLang="zh-CN" dirty="0"/>
              <a:t>Extract</a:t>
            </a:r>
            <a:r>
              <a:rPr lang="zh-CN" altLang="en-US" dirty="0"/>
              <a:t>算法（该算法仅在基于身份类的</a:t>
            </a:r>
            <a:r>
              <a:rPr lang="en-US" altLang="zh-CN" dirty="0"/>
              <a:t>PRE</a:t>
            </a:r>
            <a:r>
              <a:rPr lang="zh-CN" altLang="en-US" dirty="0"/>
              <a:t>中才存在）</a:t>
            </a:r>
            <a:endParaRPr lang="en-US" altLang="zh-CN" dirty="0"/>
          </a:p>
          <a:p>
            <a:pPr lvl="1"/>
            <a:r>
              <a:rPr lang="zh-CN" altLang="en-US" dirty="0"/>
              <a:t>输入：系统秘密参数，用户的身份</a:t>
            </a:r>
          </a:p>
          <a:p>
            <a:pPr lvl="1"/>
            <a:r>
              <a:rPr lang="zh-CN" altLang="en-US" dirty="0"/>
              <a:t>输出：私钥</a:t>
            </a:r>
            <a:endParaRPr lang="en-US" altLang="zh-CN" dirty="0"/>
          </a:p>
          <a:p>
            <a:r>
              <a:rPr lang="en-US" altLang="zh-CN" dirty="0"/>
              <a:t>Enc</a:t>
            </a:r>
            <a:r>
              <a:rPr lang="zh-CN" altLang="en-US" dirty="0"/>
              <a:t>算法</a:t>
            </a:r>
            <a:endParaRPr lang="en-US" altLang="zh-CN" dirty="0"/>
          </a:p>
          <a:p>
            <a:pPr lvl="1"/>
            <a:r>
              <a:rPr lang="zh-CN" altLang="en-US" dirty="0"/>
              <a:t>输入：系统公开参数，</a:t>
            </a:r>
            <a:r>
              <a:rPr lang="en-US" altLang="zh-CN" dirty="0"/>
              <a:t>Alice</a:t>
            </a:r>
            <a:r>
              <a:rPr lang="zh-CN" altLang="en-US" dirty="0"/>
              <a:t>公钥，明文</a:t>
            </a:r>
            <a:endParaRPr lang="en-US" altLang="zh-CN" dirty="0"/>
          </a:p>
          <a:p>
            <a:pPr lvl="1"/>
            <a:r>
              <a:rPr lang="zh-CN" altLang="en-US" dirty="0"/>
              <a:t>输出：初始密文</a:t>
            </a:r>
            <a:endParaRPr lang="en-US" altLang="zh-CN" dirty="0"/>
          </a:p>
          <a:p>
            <a:r>
              <a:rPr lang="en-US" altLang="zh-CN" dirty="0"/>
              <a:t>Dec-1</a:t>
            </a:r>
            <a:r>
              <a:rPr lang="zh-CN" altLang="en-US" dirty="0"/>
              <a:t>算法</a:t>
            </a:r>
            <a:endParaRPr lang="en-US" altLang="zh-CN" dirty="0"/>
          </a:p>
          <a:p>
            <a:pPr lvl="1"/>
            <a:r>
              <a:rPr lang="zh-CN" altLang="en-US" dirty="0"/>
              <a:t>输入：</a:t>
            </a:r>
            <a:r>
              <a:rPr lang="en-US" altLang="zh-CN" dirty="0"/>
              <a:t>Alice</a:t>
            </a:r>
            <a:r>
              <a:rPr lang="zh-CN" altLang="en-US" dirty="0"/>
              <a:t>私钥，初始密文</a:t>
            </a:r>
            <a:endParaRPr lang="en-US" altLang="zh-CN" dirty="0"/>
          </a:p>
          <a:p>
            <a:pPr lvl="1"/>
            <a:r>
              <a:rPr lang="zh-CN" altLang="en-US" dirty="0"/>
              <a:t>输出：明文</a:t>
            </a:r>
            <a:endParaRPr lang="en-US" altLang="zh-CN" dirty="0"/>
          </a:p>
          <a:p>
            <a:r>
              <a:rPr lang="en-US" altLang="zh-CN" dirty="0">
                <a:solidFill>
                  <a:srgbClr val="FF0000"/>
                </a:solidFill>
              </a:rPr>
              <a:t>RK</a:t>
            </a:r>
            <a:r>
              <a:rPr lang="zh-CN" altLang="en-US" dirty="0">
                <a:solidFill>
                  <a:srgbClr val="FF0000"/>
                </a:solidFill>
              </a:rPr>
              <a:t>算法</a:t>
            </a:r>
            <a:endParaRPr lang="en-US" altLang="zh-CN" dirty="0">
              <a:solidFill>
                <a:srgbClr val="FF0000"/>
              </a:solidFill>
            </a:endParaRPr>
          </a:p>
          <a:p>
            <a:pPr lvl="1"/>
            <a:r>
              <a:rPr lang="zh-CN" altLang="en-US" dirty="0"/>
              <a:t>输入：</a:t>
            </a:r>
            <a:r>
              <a:rPr lang="en-US" altLang="zh-CN" dirty="0"/>
              <a:t>Alice</a:t>
            </a:r>
            <a:r>
              <a:rPr lang="zh-CN" altLang="en-US" dirty="0"/>
              <a:t>私钥，</a:t>
            </a:r>
            <a:r>
              <a:rPr lang="en-US" altLang="zh-CN" dirty="0"/>
              <a:t>Bob</a:t>
            </a:r>
            <a:r>
              <a:rPr lang="zh-CN" altLang="en-US" dirty="0"/>
              <a:t>公钥</a:t>
            </a:r>
            <a:endParaRPr lang="en-US" altLang="zh-CN" dirty="0"/>
          </a:p>
          <a:p>
            <a:pPr lvl="1"/>
            <a:r>
              <a:rPr lang="zh-CN" altLang="en-US" dirty="0"/>
              <a:t>输出：重加密密钥</a:t>
            </a:r>
            <a:endParaRPr lang="en-US" altLang="zh-CN" dirty="0"/>
          </a:p>
          <a:p>
            <a:r>
              <a:rPr lang="en-US" altLang="zh-CN" dirty="0" err="1">
                <a:solidFill>
                  <a:srgbClr val="FF0000"/>
                </a:solidFill>
              </a:rPr>
              <a:t>ReEnc</a:t>
            </a:r>
            <a:r>
              <a:rPr lang="zh-CN" altLang="en-US" dirty="0">
                <a:solidFill>
                  <a:srgbClr val="FF0000"/>
                </a:solidFill>
              </a:rPr>
              <a:t>算法</a:t>
            </a:r>
            <a:endParaRPr lang="en-US" altLang="zh-CN" dirty="0">
              <a:solidFill>
                <a:srgbClr val="FF0000"/>
              </a:solidFill>
            </a:endParaRPr>
          </a:p>
          <a:p>
            <a:pPr lvl="1"/>
            <a:r>
              <a:rPr lang="zh-CN" altLang="en-US" dirty="0"/>
              <a:t>输入：重加密密钥，初始密文</a:t>
            </a:r>
            <a:endParaRPr lang="en-US" altLang="zh-CN" dirty="0"/>
          </a:p>
          <a:p>
            <a:pPr lvl="1"/>
            <a:r>
              <a:rPr lang="zh-CN" altLang="en-US" dirty="0"/>
              <a:t>输出：重加密密文</a:t>
            </a:r>
            <a:endParaRPr lang="en-US" altLang="zh-CN" dirty="0"/>
          </a:p>
          <a:p>
            <a:r>
              <a:rPr lang="en-US" altLang="zh-CN" dirty="0">
                <a:solidFill>
                  <a:srgbClr val="FF0000"/>
                </a:solidFill>
              </a:rPr>
              <a:t>Dec-2</a:t>
            </a:r>
            <a:r>
              <a:rPr lang="zh-CN" altLang="en-US" dirty="0">
                <a:solidFill>
                  <a:srgbClr val="FF0000"/>
                </a:solidFill>
              </a:rPr>
              <a:t>算法</a:t>
            </a:r>
            <a:endParaRPr lang="en-US" altLang="zh-CN" dirty="0">
              <a:solidFill>
                <a:srgbClr val="FF0000"/>
              </a:solidFill>
            </a:endParaRPr>
          </a:p>
          <a:p>
            <a:pPr lvl="1"/>
            <a:r>
              <a:rPr lang="zh-CN" altLang="en-US" dirty="0"/>
              <a:t>输入：重加密密文，</a:t>
            </a:r>
            <a:r>
              <a:rPr lang="en-US" altLang="zh-CN" dirty="0"/>
              <a:t>Bob</a:t>
            </a:r>
            <a:r>
              <a:rPr lang="zh-CN" altLang="en-US" dirty="0"/>
              <a:t>私钥</a:t>
            </a:r>
            <a:endParaRPr lang="en-US" altLang="zh-CN" dirty="0"/>
          </a:p>
          <a:p>
            <a:pPr lvl="1"/>
            <a:r>
              <a:rPr lang="zh-CN" altLang="en-US" dirty="0"/>
              <a:t>输出：明文</a:t>
            </a:r>
            <a:endParaRPr lang="en-US" altLang="zh-CN" dirty="0"/>
          </a:p>
        </p:txBody>
      </p:sp>
    </p:spTree>
    <p:extLst>
      <p:ext uri="{BB962C8B-B14F-4D97-AF65-F5344CB8AC3E}">
        <p14:creationId xmlns:p14="http://schemas.microsoft.com/office/powerpoint/2010/main" val="444065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en-US" dirty="0" err="1">
                <a:latin typeface="+mn-ea"/>
                <a:ea typeface="+mn-ea"/>
              </a:rPr>
              <a:t>基于</a:t>
            </a:r>
            <a:r>
              <a:rPr lang="en-US" altLang="en-US" dirty="0" err="1"/>
              <a:t>PRE</a:t>
            </a:r>
            <a:r>
              <a:rPr lang="zh-CN" altLang="en-US" dirty="0"/>
              <a:t>的安全云数据存储与共享</a:t>
            </a:r>
          </a:p>
        </p:txBody>
      </p:sp>
      <p:sp>
        <p:nvSpPr>
          <p:cNvPr id="3" name="内容占位符 2"/>
          <p:cNvSpPr>
            <a:spLocks noGrp="1"/>
          </p:cNvSpPr>
          <p:nvPr>
            <p:ph idx="1"/>
          </p:nvPr>
        </p:nvSpPr>
        <p:spPr/>
        <p:txBody>
          <a:bodyPr>
            <a:normAutofit/>
          </a:bodyPr>
          <a:lstStyle/>
          <a:p>
            <a:endParaRPr lang="en-US" altLang="zh-CN" dirty="0"/>
          </a:p>
          <a:p>
            <a:pPr marL="82296" indent="0">
              <a:buNone/>
            </a:pPr>
            <a:endParaRPr lang="en-US" altLang="zh-CN"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556792"/>
            <a:ext cx="7872336" cy="50405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0918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基于身份的</a:t>
            </a:r>
            <a:r>
              <a:rPr kumimoji="1" lang="en-US" altLang="zh-CN" dirty="0"/>
              <a:t>PRE</a:t>
            </a:r>
            <a:r>
              <a:rPr kumimoji="1" lang="zh-CN" altLang="en-US" dirty="0"/>
              <a:t>实例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50" y="1685924"/>
            <a:ext cx="8097451" cy="5127452"/>
          </a:xfrm>
          <a:prstGeom prst="rect">
            <a:avLst/>
          </a:prstGeom>
        </p:spPr>
      </p:pic>
    </p:spTree>
    <p:extLst>
      <p:ext uri="{BB962C8B-B14F-4D97-AF65-F5344CB8AC3E}">
        <p14:creationId xmlns:p14="http://schemas.microsoft.com/office/powerpoint/2010/main" val="3171455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a:t>
            </a:r>
            <a:r>
              <a:rPr lang="zh-CN" altLang="en-US" dirty="0"/>
              <a:t>的其它问题</a:t>
            </a:r>
          </a:p>
        </p:txBody>
      </p:sp>
      <p:sp>
        <p:nvSpPr>
          <p:cNvPr id="3" name="内容占位符 2"/>
          <p:cNvSpPr>
            <a:spLocks noGrp="1"/>
          </p:cNvSpPr>
          <p:nvPr>
            <p:ph idx="1"/>
          </p:nvPr>
        </p:nvSpPr>
        <p:spPr>
          <a:xfrm>
            <a:off x="1435608" y="1447800"/>
            <a:ext cx="7498080" cy="5077544"/>
          </a:xfrm>
        </p:spPr>
        <p:txBody>
          <a:bodyPr>
            <a:normAutofit fontScale="92500" lnSpcReduction="10000"/>
          </a:bodyPr>
          <a:lstStyle/>
          <a:p>
            <a:r>
              <a:rPr lang="zh-CN" altLang="en-US" dirty="0"/>
              <a:t>细粒度的控制问题</a:t>
            </a:r>
            <a:endParaRPr lang="en-US" altLang="zh-CN" dirty="0"/>
          </a:p>
          <a:p>
            <a:pPr lvl="1"/>
            <a:r>
              <a:rPr lang="zh-CN" altLang="en-US" dirty="0"/>
              <a:t>打破“全或无”的共享模式</a:t>
            </a:r>
            <a:endParaRPr lang="en-US" altLang="zh-CN" dirty="0"/>
          </a:p>
          <a:p>
            <a:r>
              <a:rPr lang="zh-CN" altLang="en-US" dirty="0"/>
              <a:t>多次重加密的问题</a:t>
            </a:r>
            <a:endParaRPr lang="en-US" altLang="zh-CN" dirty="0"/>
          </a:p>
          <a:p>
            <a:pPr lvl="1"/>
            <a:r>
              <a:rPr lang="zh-CN" altLang="en-US" dirty="0"/>
              <a:t>打破一个密文只能以重加密形式共享一次的问题</a:t>
            </a:r>
            <a:endParaRPr lang="en-US" altLang="zh-CN" dirty="0"/>
          </a:p>
          <a:p>
            <a:r>
              <a:rPr lang="zh-CN" altLang="en-US" dirty="0"/>
              <a:t>双向重加密的问题</a:t>
            </a:r>
            <a:endParaRPr lang="en-US" altLang="zh-CN" dirty="0"/>
          </a:p>
          <a:p>
            <a:pPr lvl="1"/>
            <a:r>
              <a:rPr lang="zh-CN" altLang="en-US" dirty="0"/>
              <a:t>打破一次重加密过程只能实现</a:t>
            </a:r>
            <a:r>
              <a:rPr lang="en-US" altLang="zh-CN" dirty="0"/>
              <a:t>Alice-&gt;Bob</a:t>
            </a:r>
            <a:r>
              <a:rPr lang="zh-CN" altLang="en-US" dirty="0"/>
              <a:t>或者</a:t>
            </a:r>
            <a:r>
              <a:rPr lang="en-US" altLang="zh-CN" dirty="0"/>
              <a:t>Bob-&gt;Alice</a:t>
            </a:r>
            <a:r>
              <a:rPr lang="zh-CN" altLang="en-US" dirty="0"/>
              <a:t>的单向共享</a:t>
            </a:r>
            <a:endParaRPr lang="en-US" altLang="zh-CN" dirty="0"/>
          </a:p>
          <a:p>
            <a:r>
              <a:rPr lang="zh-CN" altLang="en-US" dirty="0"/>
              <a:t>复杂多特性</a:t>
            </a:r>
            <a:r>
              <a:rPr lang="en-US" altLang="zh-CN" dirty="0"/>
              <a:t>PRE</a:t>
            </a:r>
            <a:r>
              <a:rPr lang="zh-CN" altLang="en-US" dirty="0"/>
              <a:t>方案的设计问题</a:t>
            </a:r>
            <a:endParaRPr lang="en-US" altLang="zh-CN" dirty="0"/>
          </a:p>
          <a:p>
            <a:pPr lvl="1"/>
            <a:r>
              <a:rPr lang="zh-CN" altLang="en-US" dirty="0"/>
              <a:t>使得一个</a:t>
            </a:r>
            <a:r>
              <a:rPr lang="en-US" altLang="zh-CN" dirty="0"/>
              <a:t>PRE</a:t>
            </a:r>
            <a:r>
              <a:rPr lang="zh-CN" altLang="en-US" dirty="0"/>
              <a:t>方案同时具有多种特性，例如细粒度共享、多次重加密、双向重加密等等</a:t>
            </a:r>
          </a:p>
        </p:txBody>
      </p:sp>
    </p:spTree>
    <p:extLst>
      <p:ext uri="{BB962C8B-B14F-4D97-AF65-F5344CB8AC3E}">
        <p14:creationId xmlns:p14="http://schemas.microsoft.com/office/powerpoint/2010/main" val="1293711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a:t>
            </a:r>
            <a:r>
              <a:rPr lang="zh-CN" altLang="en-US" dirty="0"/>
              <a:t>的小结</a:t>
            </a:r>
          </a:p>
        </p:txBody>
      </p:sp>
      <p:sp>
        <p:nvSpPr>
          <p:cNvPr id="3" name="内容占位符 2"/>
          <p:cNvSpPr>
            <a:spLocks noGrp="1"/>
          </p:cNvSpPr>
          <p:nvPr>
            <p:ph idx="1"/>
          </p:nvPr>
        </p:nvSpPr>
        <p:spPr/>
        <p:txBody>
          <a:bodyPr>
            <a:normAutofit/>
          </a:bodyPr>
          <a:lstStyle/>
          <a:p>
            <a:r>
              <a:rPr lang="zh-CN" altLang="en-US" dirty="0"/>
              <a:t>相比于</a:t>
            </a:r>
            <a:r>
              <a:rPr lang="en-US" altLang="zh-CN" dirty="0"/>
              <a:t>ABE，PRE</a:t>
            </a:r>
            <a:r>
              <a:rPr lang="zh-CN" altLang="en-US" dirty="0"/>
              <a:t>以用户为中心，实现了用户自主可控的访问控制过程</a:t>
            </a:r>
            <a:endParaRPr lang="en-US" altLang="zh-CN" dirty="0"/>
          </a:p>
          <a:p>
            <a:r>
              <a:rPr lang="en-US" altLang="zh-CN" dirty="0"/>
              <a:t>PRE</a:t>
            </a:r>
            <a:r>
              <a:rPr lang="zh-CN" altLang="en-US" dirty="0"/>
              <a:t>的公钥类型与传统公钥体制一致，因此从工业的角度来说，更容易应用到现有密码系统中</a:t>
            </a:r>
            <a:endParaRPr lang="en-US" altLang="zh-CN" dirty="0"/>
          </a:p>
          <a:p>
            <a:pPr marL="82296" indent="0">
              <a:buNone/>
            </a:pPr>
            <a:endParaRPr lang="en-US" altLang="zh-CN" dirty="0"/>
          </a:p>
        </p:txBody>
      </p:sp>
    </p:spTree>
    <p:extLst>
      <p:ext uri="{BB962C8B-B14F-4D97-AF65-F5344CB8AC3E}">
        <p14:creationId xmlns:p14="http://schemas.microsoft.com/office/powerpoint/2010/main" val="393359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57290" y="2143116"/>
            <a:ext cx="7406640" cy="1472184"/>
          </a:xfrm>
        </p:spPr>
        <p:txBody>
          <a:bodyPr/>
          <a:lstStyle/>
          <a:p>
            <a:r>
              <a:rPr lang="en-US" altLang="en-US" dirty="0"/>
              <a:t>函数加密</a:t>
            </a:r>
            <a:r>
              <a:rPr lang="zh-CN" altLang="en-US" dirty="0"/>
              <a:t>（</a:t>
            </a:r>
            <a:r>
              <a:rPr lang="en-US" altLang="zh-CN" dirty="0"/>
              <a:t>FE</a:t>
            </a:r>
            <a:r>
              <a:rPr lang="zh-CN" altLang="en-US" dirty="0"/>
              <a:t>）</a:t>
            </a:r>
          </a:p>
        </p:txBody>
      </p:sp>
    </p:spTree>
    <p:extLst>
      <p:ext uri="{BB962C8B-B14F-4D97-AF65-F5344CB8AC3E}">
        <p14:creationId xmlns:p14="http://schemas.microsoft.com/office/powerpoint/2010/main" val="246987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密码法的核心内容</a:t>
            </a:r>
          </a:p>
        </p:txBody>
      </p:sp>
      <p:sp>
        <p:nvSpPr>
          <p:cNvPr id="3" name="内容占位符 2"/>
          <p:cNvSpPr>
            <a:spLocks noGrp="1"/>
          </p:cNvSpPr>
          <p:nvPr>
            <p:ph idx="1"/>
          </p:nvPr>
        </p:nvSpPr>
        <p:spPr>
          <a:xfrm>
            <a:off x="1043608" y="1484784"/>
            <a:ext cx="7890080" cy="4800600"/>
          </a:xfrm>
        </p:spPr>
        <p:txBody>
          <a:bodyPr>
            <a:normAutofit/>
          </a:bodyPr>
          <a:lstStyle/>
          <a:p>
            <a:r>
              <a:rPr lang="zh-CN" altLang="en-US" dirty="0"/>
              <a:t>明确了密码管理工作如何展开</a:t>
            </a:r>
            <a:endParaRPr lang="en-US" altLang="zh-CN" dirty="0"/>
          </a:p>
          <a:p>
            <a:pPr lvl="1"/>
            <a:r>
              <a:rPr lang="zh-CN" altLang="en-US" dirty="0"/>
              <a:t>中国共产党对密码工作统一领导，负责制定大政方针</a:t>
            </a:r>
            <a:endParaRPr lang="en-US" altLang="zh-CN" dirty="0"/>
          </a:p>
          <a:p>
            <a:pPr lvl="1"/>
            <a:r>
              <a:rPr lang="zh-CN" altLang="en-US" dirty="0"/>
              <a:t>国家密码管理部门负责全国密码工作具体事务</a:t>
            </a:r>
            <a:endParaRPr lang="en-US" altLang="zh-CN" dirty="0"/>
          </a:p>
          <a:p>
            <a:pPr lvl="1"/>
            <a:r>
              <a:rPr lang="zh-CN" altLang="en-US" dirty="0"/>
              <a:t>县级以上行政单位的密码管理部门负责具体行政区域的密码工作</a:t>
            </a:r>
            <a:endParaRPr lang="en-US" altLang="zh-CN" dirty="0"/>
          </a:p>
          <a:p>
            <a:pPr lvl="1"/>
            <a:r>
              <a:rPr lang="zh-CN" altLang="en-US" dirty="0"/>
              <a:t>国家机关与密码相关工作单位在职责范围内负责本机关单位的密码工作</a:t>
            </a:r>
            <a:endParaRPr lang="en-US" altLang="zh-CN" dirty="0"/>
          </a:p>
          <a:p>
            <a:pPr lvl="1"/>
            <a:endParaRPr lang="en-US" altLang="zh-CN" dirty="0"/>
          </a:p>
        </p:txBody>
      </p:sp>
    </p:spTree>
    <p:extLst>
      <p:ext uri="{BB962C8B-B14F-4D97-AF65-F5344CB8AC3E}">
        <p14:creationId xmlns:p14="http://schemas.microsoft.com/office/powerpoint/2010/main" val="33639828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r>
              <a:rPr lang="en-US" altLang="zh-CN" dirty="0"/>
              <a:t>CP-ABE</a:t>
            </a:r>
            <a:endParaRPr lang="zh-CN" altLang="en-US" dirty="0"/>
          </a:p>
        </p:txBody>
      </p:sp>
      <p:sp>
        <p:nvSpPr>
          <p:cNvPr id="3" name="内容占位符 2"/>
          <p:cNvSpPr>
            <a:spLocks noGrp="1"/>
          </p:cNvSpPr>
          <p:nvPr>
            <p:ph idx="1"/>
          </p:nvPr>
        </p:nvSpPr>
        <p:spPr/>
        <p:txBody>
          <a:bodyPr>
            <a:normAutofit/>
          </a:bodyPr>
          <a:lstStyle/>
          <a:p>
            <a:r>
              <a:rPr lang="en-US" altLang="zh-CN" dirty="0"/>
              <a:t>CP-ABE</a:t>
            </a:r>
            <a:r>
              <a:rPr lang="zh-CN" altLang="en-US" dirty="0"/>
              <a:t>以访问控制策略做公钥，以用户属性生成私钥</a:t>
            </a:r>
            <a:endParaRPr lang="en-US" altLang="zh-CN" dirty="0"/>
          </a:p>
          <a:p>
            <a:r>
              <a:rPr lang="zh-CN" altLang="en-US" dirty="0"/>
              <a:t>访问控制策略是基于属性（或权限）的布尔表达式</a:t>
            </a:r>
            <a:endParaRPr lang="en-US" altLang="zh-CN" dirty="0"/>
          </a:p>
          <a:p>
            <a:r>
              <a:rPr lang="zh-CN" altLang="en-US" dirty="0"/>
              <a:t>能不能有比布尔表达式更灵活的访问控制方式</a:t>
            </a:r>
            <a:endParaRPr lang="en-US" altLang="zh-CN" dirty="0"/>
          </a:p>
          <a:p>
            <a:r>
              <a:rPr lang="zh-CN" altLang="en-US" dirty="0"/>
              <a:t>更通用的，任意数据的访问控制方式都可以表示为某一个函数</a:t>
            </a:r>
            <a:endParaRPr lang="en-US" altLang="zh-CN" dirty="0"/>
          </a:p>
          <a:p>
            <a:r>
              <a:rPr lang="zh-CN" altLang="en-US" dirty="0"/>
              <a:t>我们能以函数作为公钥么？</a:t>
            </a:r>
            <a:endParaRPr lang="en-US" altLang="zh-CN" dirty="0"/>
          </a:p>
        </p:txBody>
      </p:sp>
    </p:spTree>
    <p:extLst>
      <p:ext uri="{BB962C8B-B14F-4D97-AF65-F5344CB8AC3E}">
        <p14:creationId xmlns:p14="http://schemas.microsoft.com/office/powerpoint/2010/main" val="2374043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FE</a:t>
            </a:r>
            <a:r>
              <a:rPr lang="zh-CN" altLang="en-US" dirty="0"/>
              <a:t>的定义</a:t>
            </a:r>
          </a:p>
        </p:txBody>
      </p:sp>
      <p:sp>
        <p:nvSpPr>
          <p:cNvPr id="3" name="内容占位符 2"/>
          <p:cNvSpPr>
            <a:spLocks noGrp="1"/>
          </p:cNvSpPr>
          <p:nvPr>
            <p:ph idx="1"/>
          </p:nvPr>
        </p:nvSpPr>
        <p:spPr/>
        <p:txBody>
          <a:bodyPr>
            <a:normAutofit fontScale="77500" lnSpcReduction="20000"/>
          </a:bodyPr>
          <a:lstStyle/>
          <a:p>
            <a:r>
              <a:rPr lang="en-US" altLang="zh-CN" dirty="0"/>
              <a:t>Setup</a:t>
            </a:r>
            <a:r>
              <a:rPr lang="zh-CN" altLang="en-US" dirty="0"/>
              <a:t>算法</a:t>
            </a:r>
            <a:endParaRPr lang="en-US" altLang="zh-CN" dirty="0"/>
          </a:p>
          <a:p>
            <a:pPr lvl="1"/>
            <a:r>
              <a:rPr lang="zh-CN" altLang="en-US" dirty="0"/>
              <a:t>输入：安全参数</a:t>
            </a:r>
            <a:endParaRPr lang="en-US" altLang="zh-CN" dirty="0"/>
          </a:p>
          <a:p>
            <a:pPr lvl="1"/>
            <a:r>
              <a:rPr lang="zh-CN" altLang="en-US" dirty="0"/>
              <a:t>输出：系统公开参数和系统秘密参数</a:t>
            </a:r>
            <a:endParaRPr lang="en-US" altLang="zh-CN" dirty="0"/>
          </a:p>
          <a:p>
            <a:r>
              <a:rPr lang="en-US" altLang="zh-CN" dirty="0"/>
              <a:t>Extract</a:t>
            </a:r>
            <a:r>
              <a:rPr lang="zh-CN" altLang="en-US" dirty="0"/>
              <a:t>算法</a:t>
            </a:r>
            <a:endParaRPr lang="en-US" altLang="zh-CN" dirty="0"/>
          </a:p>
          <a:p>
            <a:pPr lvl="1"/>
            <a:r>
              <a:rPr lang="zh-CN" altLang="en-US" dirty="0"/>
              <a:t>输入：系统秘密参数，用户的属性</a:t>
            </a:r>
            <a:endParaRPr lang="en-US" altLang="zh-CN" dirty="0"/>
          </a:p>
          <a:p>
            <a:pPr lvl="1"/>
            <a:r>
              <a:rPr lang="zh-CN" altLang="en-US" dirty="0"/>
              <a:t>输出：私钥</a:t>
            </a:r>
            <a:endParaRPr lang="en-US" altLang="zh-CN" dirty="0"/>
          </a:p>
          <a:p>
            <a:r>
              <a:rPr lang="en-US" altLang="zh-CN" dirty="0"/>
              <a:t>Enc</a:t>
            </a:r>
            <a:r>
              <a:rPr lang="zh-CN" altLang="en-US" dirty="0"/>
              <a:t>算法</a:t>
            </a:r>
            <a:endParaRPr lang="en-US" altLang="zh-CN" dirty="0"/>
          </a:p>
          <a:p>
            <a:pPr lvl="1"/>
            <a:r>
              <a:rPr lang="zh-CN" altLang="en-US" dirty="0"/>
              <a:t>输入：系统公开参数，</a:t>
            </a:r>
            <a:r>
              <a:rPr lang="zh-CN" altLang="en-US" dirty="0">
                <a:solidFill>
                  <a:srgbClr val="FF0000"/>
                </a:solidFill>
              </a:rPr>
              <a:t>某个函数</a:t>
            </a:r>
            <a:r>
              <a:rPr lang="en-US" altLang="zh-CN" dirty="0">
                <a:solidFill>
                  <a:srgbClr val="FF0000"/>
                </a:solidFill>
              </a:rPr>
              <a:t>F</a:t>
            </a:r>
            <a:r>
              <a:rPr lang="zh-CN" altLang="en-US" dirty="0"/>
              <a:t>，明文</a:t>
            </a:r>
            <a:endParaRPr lang="en-US" altLang="zh-CN" dirty="0"/>
          </a:p>
          <a:p>
            <a:pPr lvl="1"/>
            <a:r>
              <a:rPr lang="zh-CN" altLang="en-US" dirty="0"/>
              <a:t>输出：密文</a:t>
            </a:r>
            <a:endParaRPr lang="en-US" altLang="zh-CN" dirty="0"/>
          </a:p>
          <a:p>
            <a:r>
              <a:rPr lang="en-US" altLang="zh-CN" dirty="0"/>
              <a:t>Dec</a:t>
            </a:r>
            <a:r>
              <a:rPr lang="zh-CN" altLang="en-US" dirty="0"/>
              <a:t>算法</a:t>
            </a:r>
            <a:endParaRPr lang="en-US" altLang="zh-CN" dirty="0"/>
          </a:p>
          <a:p>
            <a:pPr lvl="1"/>
            <a:r>
              <a:rPr lang="zh-CN" altLang="en-US" dirty="0"/>
              <a:t>输入：私钥，密文</a:t>
            </a:r>
            <a:endParaRPr lang="en-US" altLang="zh-CN" dirty="0"/>
          </a:p>
          <a:p>
            <a:pPr lvl="1"/>
            <a:r>
              <a:rPr lang="zh-CN" altLang="en-US" dirty="0"/>
              <a:t>输出：若用户的属性使得函数</a:t>
            </a:r>
            <a:r>
              <a:rPr lang="en-US" altLang="zh-CN" dirty="0"/>
              <a:t>F</a:t>
            </a:r>
            <a:r>
              <a:rPr lang="zh-CN" altLang="en-US" dirty="0"/>
              <a:t>输出为</a:t>
            </a:r>
            <a:r>
              <a:rPr lang="en-US" altLang="zh-CN" dirty="0"/>
              <a:t>“1”，</a:t>
            </a:r>
            <a:r>
              <a:rPr lang="zh-CN" altLang="en-US" dirty="0"/>
              <a:t>则私钥可以解密出正确的明文</a:t>
            </a:r>
            <a:endParaRPr lang="en-US" altLang="zh-CN" dirty="0"/>
          </a:p>
          <a:p>
            <a:pPr marL="82296" indent="0">
              <a:buNone/>
            </a:pPr>
            <a:endParaRPr lang="en-US" altLang="zh-CN" dirty="0"/>
          </a:p>
        </p:txBody>
      </p:sp>
    </p:spTree>
    <p:extLst>
      <p:ext uri="{BB962C8B-B14F-4D97-AF65-F5344CB8AC3E}">
        <p14:creationId xmlns:p14="http://schemas.microsoft.com/office/powerpoint/2010/main" val="3976855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FE</a:t>
            </a:r>
            <a:r>
              <a:rPr lang="zh-CN" altLang="en-US" dirty="0"/>
              <a:t>的小结</a:t>
            </a:r>
          </a:p>
        </p:txBody>
      </p:sp>
      <p:sp>
        <p:nvSpPr>
          <p:cNvPr id="3" name="内容占位符 2"/>
          <p:cNvSpPr>
            <a:spLocks noGrp="1"/>
          </p:cNvSpPr>
          <p:nvPr>
            <p:ph idx="1"/>
          </p:nvPr>
        </p:nvSpPr>
        <p:spPr/>
        <p:txBody>
          <a:bodyPr>
            <a:normAutofit/>
          </a:bodyPr>
          <a:lstStyle/>
          <a:p>
            <a:r>
              <a:rPr lang="zh-CN" altLang="en-US" dirty="0"/>
              <a:t>相比于</a:t>
            </a:r>
            <a:r>
              <a:rPr lang="en-US" altLang="zh-CN" dirty="0"/>
              <a:t>ABE，FE</a:t>
            </a:r>
            <a:r>
              <a:rPr lang="zh-CN" altLang="en-US" dirty="0"/>
              <a:t>实现更为灵活的访问控制方法，也就是说，任意可以描述为一个函数的访问控制策略都可以做为公钥</a:t>
            </a:r>
            <a:endParaRPr lang="en-US" altLang="zh-CN" dirty="0"/>
          </a:p>
          <a:p>
            <a:r>
              <a:rPr lang="zh-CN" altLang="en-US" dirty="0"/>
              <a:t>从实际应用的角度来说，</a:t>
            </a:r>
            <a:r>
              <a:rPr lang="en-US" altLang="zh-CN" dirty="0"/>
              <a:t>FE</a:t>
            </a:r>
            <a:r>
              <a:rPr lang="zh-CN" altLang="en-US" dirty="0"/>
              <a:t>实现了所有可能的访问控制策略</a:t>
            </a:r>
            <a:endParaRPr lang="en-US" altLang="zh-CN" dirty="0"/>
          </a:p>
          <a:p>
            <a:endParaRPr lang="en-US" altLang="zh-CN" dirty="0"/>
          </a:p>
          <a:p>
            <a:pPr marL="82296" indent="0">
              <a:buNone/>
            </a:pPr>
            <a:endParaRPr lang="en-US" altLang="zh-CN" dirty="0"/>
          </a:p>
        </p:txBody>
      </p:sp>
    </p:spTree>
    <p:extLst>
      <p:ext uri="{BB962C8B-B14F-4D97-AF65-F5344CB8AC3E}">
        <p14:creationId xmlns:p14="http://schemas.microsoft.com/office/powerpoint/2010/main" val="1528316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228720" y="1700808"/>
            <a:ext cx="7406640" cy="1472184"/>
          </a:xfrm>
        </p:spPr>
        <p:txBody>
          <a:bodyPr/>
          <a:lstStyle/>
          <a:p>
            <a:r>
              <a:rPr lang="zh-CN" altLang="en-US" dirty="0"/>
              <a:t>可搜索加密</a:t>
            </a:r>
          </a:p>
        </p:txBody>
      </p:sp>
      <p:sp>
        <p:nvSpPr>
          <p:cNvPr id="2" name="矩形 1">
            <a:extLst>
              <a:ext uri="{FF2B5EF4-FFF2-40B4-BE49-F238E27FC236}">
                <a16:creationId xmlns:a16="http://schemas.microsoft.com/office/drawing/2014/main" id="{D12DD6F8-6892-44CA-A892-58F186C813A2}"/>
              </a:ext>
            </a:extLst>
          </p:cNvPr>
          <p:cNvSpPr/>
          <p:nvPr/>
        </p:nvSpPr>
        <p:spPr>
          <a:xfrm>
            <a:off x="1187624" y="3559976"/>
            <a:ext cx="8208912" cy="3323987"/>
          </a:xfrm>
          <a:prstGeom prst="rect">
            <a:avLst/>
          </a:prstGeom>
        </p:spPr>
        <p:txBody>
          <a:bodyPr wrap="square">
            <a:spAutoFit/>
          </a:bodyPr>
          <a:lstStyle/>
          <a:p>
            <a:r>
              <a:rPr lang="en-US" altLang="zh-CN" sz="1400" dirty="0">
                <a:solidFill>
                  <a:srgbClr val="1B1B1B"/>
                </a:solidFill>
                <a:latin typeface="TimesNewRomanPSMT"/>
              </a:rPr>
              <a:t>Song D X, Wagner D, </a:t>
            </a:r>
            <a:r>
              <a:rPr lang="en-US" altLang="zh-CN" sz="1400" dirty="0" err="1">
                <a:solidFill>
                  <a:srgbClr val="1B1B1B"/>
                </a:solidFill>
                <a:latin typeface="TimesNewRomanPSMT"/>
              </a:rPr>
              <a:t>Perrig</a:t>
            </a:r>
            <a:r>
              <a:rPr lang="en-US" altLang="zh-CN" sz="1400" dirty="0">
                <a:solidFill>
                  <a:srgbClr val="1B1B1B"/>
                </a:solidFill>
                <a:latin typeface="TimesNewRomanPSMT"/>
              </a:rPr>
              <a:t> A. Practical techniques for searches on encrypted data[C]// Security and</a:t>
            </a:r>
            <a:br>
              <a:rPr lang="en-US" altLang="zh-CN" sz="1400" dirty="0">
                <a:solidFill>
                  <a:srgbClr val="1B1B1B"/>
                </a:solidFill>
                <a:latin typeface="TimesNewRomanPSMT"/>
              </a:rPr>
            </a:br>
            <a:r>
              <a:rPr lang="en-US" altLang="zh-CN" sz="1400" dirty="0">
                <a:solidFill>
                  <a:srgbClr val="1B1B1B"/>
                </a:solidFill>
                <a:latin typeface="TimesNewRomanPSMT"/>
              </a:rPr>
              <a:t>Privacy, 2000. S&amp;P 2000. Proceedings. 2000 IEEE Symposium on. IEEE, 2000: 44-55.</a:t>
            </a:r>
          </a:p>
          <a:p>
            <a:br>
              <a:rPr lang="en-US" altLang="zh-CN" sz="1400" dirty="0">
                <a:solidFill>
                  <a:srgbClr val="1B1B1B"/>
                </a:solidFill>
                <a:latin typeface="TimesNewRomanPSMT"/>
              </a:rPr>
            </a:br>
            <a:r>
              <a:rPr lang="en-US" altLang="zh-CN" sz="1400" dirty="0" err="1">
                <a:solidFill>
                  <a:srgbClr val="000000"/>
                </a:solidFill>
                <a:latin typeface="TimesNewRomanPSMT"/>
              </a:rPr>
              <a:t>Curtmola</a:t>
            </a:r>
            <a:r>
              <a:rPr lang="en-US" altLang="zh-CN" sz="1400" dirty="0">
                <a:solidFill>
                  <a:srgbClr val="000000"/>
                </a:solidFill>
                <a:latin typeface="TimesNewRomanPSMT"/>
              </a:rPr>
              <a:t> R, </a:t>
            </a:r>
            <a:r>
              <a:rPr lang="en-US" altLang="zh-CN" sz="1400" dirty="0" err="1">
                <a:solidFill>
                  <a:srgbClr val="000000"/>
                </a:solidFill>
                <a:latin typeface="TimesNewRomanPSMT"/>
              </a:rPr>
              <a:t>Garay</a:t>
            </a:r>
            <a:r>
              <a:rPr lang="en-US" altLang="zh-CN" sz="1400" dirty="0">
                <a:solidFill>
                  <a:srgbClr val="000000"/>
                </a:solidFill>
                <a:latin typeface="TimesNewRomanPSMT"/>
              </a:rPr>
              <a:t> J, Kamara S, et al. Searchable symmetric encryption: improved definitions and efficient</a:t>
            </a:r>
            <a:br>
              <a:rPr lang="en-US" altLang="zh-CN" sz="1400" dirty="0">
                <a:solidFill>
                  <a:srgbClr val="000000"/>
                </a:solidFill>
                <a:latin typeface="TimesNewRomanPSMT"/>
              </a:rPr>
            </a:br>
            <a:r>
              <a:rPr lang="en-US" altLang="zh-CN" sz="1400" dirty="0">
                <a:solidFill>
                  <a:srgbClr val="000000"/>
                </a:solidFill>
                <a:latin typeface="TimesNewRomanPSMT"/>
              </a:rPr>
              <a:t>constructions[C]// ACM Conference on Computer and Communications Security. ACM, 2006:79-88.</a:t>
            </a:r>
          </a:p>
          <a:p>
            <a:br>
              <a:rPr lang="en-US" altLang="zh-CN" sz="1400" dirty="0">
                <a:solidFill>
                  <a:srgbClr val="000000"/>
                </a:solidFill>
                <a:latin typeface="TimesNewRomanPSMT"/>
              </a:rPr>
            </a:br>
            <a:r>
              <a:rPr lang="en-US" altLang="zh-CN" sz="1400" dirty="0">
                <a:solidFill>
                  <a:srgbClr val="1B1B1B"/>
                </a:solidFill>
                <a:latin typeface="TimesNewRomanPSMT"/>
              </a:rPr>
              <a:t>Kamara S, </a:t>
            </a:r>
            <a:r>
              <a:rPr lang="en-US" altLang="zh-CN" sz="1400" dirty="0" err="1">
                <a:solidFill>
                  <a:srgbClr val="1B1B1B"/>
                </a:solidFill>
                <a:latin typeface="TimesNewRomanPSMT"/>
              </a:rPr>
              <a:t>Papamanthou</a:t>
            </a:r>
            <a:r>
              <a:rPr lang="en-US" altLang="zh-CN" sz="1400" dirty="0">
                <a:solidFill>
                  <a:srgbClr val="1B1B1B"/>
                </a:solidFill>
                <a:latin typeface="TimesNewRomanPSMT"/>
              </a:rPr>
              <a:t> C, Roeder T. Dynamic searchable symmetric encryption[C]// Proceedings of</a:t>
            </a:r>
            <a:br>
              <a:rPr lang="en-US" altLang="zh-CN" sz="1400" dirty="0">
                <a:solidFill>
                  <a:srgbClr val="1B1B1B"/>
                </a:solidFill>
                <a:latin typeface="TimesNewRomanPSMT"/>
              </a:rPr>
            </a:br>
            <a:r>
              <a:rPr lang="en-US" altLang="zh-CN" sz="1400" dirty="0">
                <a:solidFill>
                  <a:srgbClr val="1B1B1B"/>
                </a:solidFill>
                <a:latin typeface="TimesNewRomanPSMT"/>
              </a:rPr>
              <a:t>the 2012 ACM conference on Computer and communications security. ACM, 2012: 965-976.</a:t>
            </a:r>
          </a:p>
          <a:p>
            <a:br>
              <a:rPr lang="en-US" altLang="zh-CN" sz="1400" dirty="0">
                <a:solidFill>
                  <a:srgbClr val="1B1B1B"/>
                </a:solidFill>
                <a:latin typeface="TimesNewRomanPSMT"/>
              </a:rPr>
            </a:br>
            <a:r>
              <a:rPr lang="en-US" altLang="zh-CN" sz="1400" dirty="0">
                <a:solidFill>
                  <a:srgbClr val="1B1B1B"/>
                </a:solidFill>
                <a:latin typeface="TimesNewRomanPSMT"/>
              </a:rPr>
              <a:t>Xu P, Liang S, Wang W, et al. Dynamic Searchable Symmetric Encryption with Physical Deletion and Small</a:t>
            </a:r>
            <a:br>
              <a:rPr lang="en-US" altLang="zh-CN" sz="1400" dirty="0">
                <a:solidFill>
                  <a:srgbClr val="1B1B1B"/>
                </a:solidFill>
                <a:latin typeface="TimesNewRomanPSMT"/>
              </a:rPr>
            </a:br>
            <a:r>
              <a:rPr lang="en-US" altLang="zh-CN" sz="1400" dirty="0">
                <a:solidFill>
                  <a:srgbClr val="1B1B1B"/>
                </a:solidFill>
                <a:latin typeface="TimesNewRomanPSMT"/>
              </a:rPr>
              <a:t>Leakage[C]// Australasian Conference on Information Security and Privacy. Springer, Cham, 2017: 207-226.</a:t>
            </a:r>
          </a:p>
          <a:p>
            <a:br>
              <a:rPr lang="en-US" altLang="zh-CN" sz="1400" dirty="0">
                <a:solidFill>
                  <a:srgbClr val="1B1B1B"/>
                </a:solidFill>
                <a:latin typeface="TimesNewRomanPSMT"/>
              </a:rPr>
            </a:br>
            <a:r>
              <a:rPr lang="en-US" altLang="zh-CN" sz="1400" dirty="0">
                <a:solidFill>
                  <a:srgbClr val="1B1B1B"/>
                </a:solidFill>
                <a:latin typeface="TimesNewRomanPSMT"/>
              </a:rPr>
              <a:t>Xu P, Wu Q, Wang W, et al. Generating searchable public-key ciphertexts with hidden structures for fast</a:t>
            </a:r>
            <a:br>
              <a:rPr lang="en-US" altLang="zh-CN" sz="1400" dirty="0">
                <a:solidFill>
                  <a:srgbClr val="1B1B1B"/>
                </a:solidFill>
                <a:latin typeface="TimesNewRomanPSMT"/>
              </a:rPr>
            </a:br>
            <a:r>
              <a:rPr lang="en-US" altLang="zh-CN" sz="1400" dirty="0">
                <a:solidFill>
                  <a:srgbClr val="1B1B1B"/>
                </a:solidFill>
                <a:latin typeface="TimesNewRomanPSMT"/>
              </a:rPr>
              <a:t>keyword search[J]. IEEE Transactions on Information Forensics and Security, 2015, 10(9): 1993-2006.</a:t>
            </a:r>
            <a:r>
              <a:rPr lang="en-US" altLang="zh-CN" sz="1400" dirty="0"/>
              <a:t> </a:t>
            </a:r>
            <a:br>
              <a:rPr lang="en-US" altLang="zh-CN" sz="1400" dirty="0"/>
            </a:br>
            <a:endParaRPr lang="zh-CN" altLang="en-US" sz="1400" dirty="0"/>
          </a:p>
        </p:txBody>
      </p:sp>
    </p:spTree>
    <p:extLst>
      <p:ext uri="{BB962C8B-B14F-4D97-AF65-F5344CB8AC3E}">
        <p14:creationId xmlns:p14="http://schemas.microsoft.com/office/powerpoint/2010/main" val="7090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回顾</a:t>
            </a:r>
            <a:r>
              <a:rPr kumimoji="1" lang="en-US" altLang="zh-CN" dirty="0"/>
              <a:t>ABE</a:t>
            </a:r>
            <a:r>
              <a:rPr kumimoji="1" lang="zh-CN" altLang="en-US" dirty="0"/>
              <a:t>和</a:t>
            </a:r>
            <a:r>
              <a:rPr kumimoji="1" lang="en-US" altLang="zh-CN" dirty="0"/>
              <a:t>PRE</a:t>
            </a:r>
            <a:r>
              <a:rPr kumimoji="1" lang="zh-CN" altLang="en-US" dirty="0"/>
              <a:t>存在的问题</a:t>
            </a:r>
          </a:p>
        </p:txBody>
      </p:sp>
      <p:sp>
        <p:nvSpPr>
          <p:cNvPr id="3" name="内容占位符 2"/>
          <p:cNvSpPr>
            <a:spLocks noGrp="1"/>
          </p:cNvSpPr>
          <p:nvPr>
            <p:ph idx="1"/>
          </p:nvPr>
        </p:nvSpPr>
        <p:spPr/>
        <p:txBody>
          <a:bodyPr/>
          <a:lstStyle/>
          <a:p>
            <a:r>
              <a:rPr kumimoji="1" lang="en-US" altLang="zh-CN" dirty="0"/>
              <a:t>ABE</a:t>
            </a:r>
            <a:r>
              <a:rPr kumimoji="1" lang="zh-CN" altLang="en-US" dirty="0"/>
              <a:t>和</a:t>
            </a:r>
            <a:r>
              <a:rPr kumimoji="1" lang="en-US" altLang="zh-CN" dirty="0"/>
              <a:t>PRE</a:t>
            </a:r>
            <a:r>
              <a:rPr kumimoji="1" lang="zh-CN" altLang="en-US" dirty="0"/>
              <a:t>都是加密数据的外包存储</a:t>
            </a:r>
          </a:p>
          <a:p>
            <a:r>
              <a:rPr kumimoji="1" lang="zh-CN" altLang="en-US" dirty="0"/>
              <a:t>用户如何访问和取回包含有特定关键字的密文？</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720" y="3429000"/>
            <a:ext cx="1728192" cy="104776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831" y="3754860"/>
            <a:ext cx="577970" cy="538236"/>
          </a:xfrm>
          <a:prstGeom prst="rect">
            <a:avLst/>
          </a:prstGeom>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760" y="5445224"/>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8803" y="5466070"/>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0" name="直接箭头连接符 9"/>
          <p:cNvCxnSpPr>
            <a:stCxn id="7" idx="0"/>
          </p:cNvCxnSpPr>
          <p:nvPr/>
        </p:nvCxnSpPr>
        <p:spPr>
          <a:xfrm flipV="1">
            <a:off x="2294360" y="4476764"/>
            <a:ext cx="0" cy="96846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040218" y="4623521"/>
            <a:ext cx="1254142" cy="77488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通过</a:t>
            </a:r>
            <a:r>
              <a:rPr lang="en-US" altLang="zh-CN" sz="1600" dirty="0">
                <a:solidFill>
                  <a:schemeClr val="tx1"/>
                </a:solidFill>
              </a:rPr>
              <a:t>ABE/PRE</a:t>
            </a:r>
            <a:r>
              <a:rPr lang="zh-CN" altLang="en-US" sz="1600" dirty="0">
                <a:solidFill>
                  <a:schemeClr val="tx1"/>
                </a:solidFill>
              </a:rPr>
              <a:t>加密上传文件</a:t>
            </a:r>
          </a:p>
        </p:txBody>
      </p:sp>
      <p:cxnSp>
        <p:nvCxnSpPr>
          <p:cNvPr id="13" name="直接箭头连接符 12"/>
          <p:cNvCxnSpPr>
            <a:endCxn id="8" idx="0"/>
          </p:cNvCxnSpPr>
          <p:nvPr/>
        </p:nvCxnSpPr>
        <p:spPr>
          <a:xfrm>
            <a:off x="3087403" y="4497610"/>
            <a:ext cx="0" cy="96846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087402" y="4623520"/>
            <a:ext cx="1254701" cy="774886"/>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用户下载文件的密文</a:t>
            </a:r>
          </a:p>
        </p:txBody>
      </p:sp>
      <p:sp>
        <p:nvSpPr>
          <p:cNvPr id="16" name="右箭头 15"/>
          <p:cNvSpPr/>
          <p:nvPr/>
        </p:nvSpPr>
        <p:spPr>
          <a:xfrm>
            <a:off x="4457528" y="4075498"/>
            <a:ext cx="863143" cy="360040"/>
          </a:xfrm>
          <a:prstGeom prst="rightArrow">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5436096" y="3087971"/>
            <a:ext cx="3312368" cy="33123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zh-CN" altLang="en-US" dirty="0">
                <a:solidFill>
                  <a:schemeClr val="tx1"/>
                </a:solidFill>
              </a:rPr>
              <a:t>用户必须提前知道自己需要下载或共享的密文文件</a:t>
            </a:r>
            <a:endParaRPr lang="en-US" altLang="zh-CN" dirty="0">
              <a:solidFill>
                <a:schemeClr val="tx1"/>
              </a:solidFill>
            </a:endParaRPr>
          </a:p>
          <a:p>
            <a:pPr marL="342900" indent="-342900">
              <a:buFont typeface="+mj-lt"/>
              <a:buAutoNum type="arabicPeriod"/>
            </a:pPr>
            <a:r>
              <a:rPr lang="zh-CN" altLang="en-US" dirty="0">
                <a:solidFill>
                  <a:schemeClr val="tx1"/>
                </a:solidFill>
              </a:rPr>
              <a:t>实际情况中，用户不能提前知道对应的文件</a:t>
            </a:r>
            <a:endParaRPr lang="en-US" altLang="zh-CN" dirty="0">
              <a:solidFill>
                <a:schemeClr val="tx1"/>
              </a:solidFill>
            </a:endParaRPr>
          </a:p>
          <a:p>
            <a:pPr marL="342900" indent="-342900">
              <a:buFont typeface="+mj-lt"/>
              <a:buAutoNum type="arabicPeriod"/>
            </a:pPr>
            <a:r>
              <a:rPr lang="zh-CN" altLang="en-US" dirty="0">
                <a:solidFill>
                  <a:schemeClr val="tx1"/>
                </a:solidFill>
              </a:rPr>
              <a:t>解决办法：用户必须下载或者共享全部密文文件，解密之后再检索出目标文件</a:t>
            </a:r>
            <a:endParaRPr lang="en-US" altLang="zh-CN" dirty="0">
              <a:solidFill>
                <a:schemeClr val="tx1"/>
              </a:solidFill>
            </a:endParaRPr>
          </a:p>
        </p:txBody>
      </p:sp>
    </p:spTree>
    <p:extLst>
      <p:ext uri="{BB962C8B-B14F-4D97-AF65-F5344CB8AC3E}">
        <p14:creationId xmlns:p14="http://schemas.microsoft.com/office/powerpoint/2010/main" val="56829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709" y="260648"/>
            <a:ext cx="7498080" cy="1143000"/>
          </a:xfrm>
        </p:spPr>
        <p:txBody>
          <a:bodyPr/>
          <a:lstStyle/>
          <a:p>
            <a:r>
              <a:rPr kumimoji="1" lang="zh-CN" altLang="en-US" dirty="0"/>
              <a:t>密文的外包检索</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337" y="3025641"/>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6" name="Picture 2" descr="C:\Users\john\Desktop\119529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2852" y="1849852"/>
            <a:ext cx="1800200" cy="106088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889" y="3199041"/>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983432" y="3019810"/>
            <a:ext cx="1356320" cy="369332"/>
          </a:xfrm>
          <a:prstGeom prst="rect">
            <a:avLst/>
          </a:prstGeom>
          <a:noFill/>
        </p:spPr>
        <p:txBody>
          <a:bodyPr wrap="square" rtlCol="0">
            <a:spAutoFit/>
          </a:bodyPr>
          <a:lstStyle/>
          <a:p>
            <a:r>
              <a:rPr lang="zh-CN" altLang="en-US" dirty="0"/>
              <a:t>发送方</a:t>
            </a:r>
          </a:p>
        </p:txBody>
      </p:sp>
      <p:sp>
        <p:nvSpPr>
          <p:cNvPr id="19" name="TextBox 18"/>
          <p:cNvSpPr txBox="1"/>
          <p:nvPr/>
        </p:nvSpPr>
        <p:spPr>
          <a:xfrm>
            <a:off x="8229581" y="3267314"/>
            <a:ext cx="914420" cy="369332"/>
          </a:xfrm>
          <a:prstGeom prst="rect">
            <a:avLst/>
          </a:prstGeom>
          <a:noFill/>
        </p:spPr>
        <p:txBody>
          <a:bodyPr wrap="square" rtlCol="0">
            <a:spAutoFit/>
          </a:bodyPr>
          <a:lstStyle/>
          <a:p>
            <a:r>
              <a:rPr lang="zh-CN" altLang="en-US" dirty="0"/>
              <a:t>接收方</a:t>
            </a:r>
          </a:p>
        </p:txBody>
      </p:sp>
      <p:sp>
        <p:nvSpPr>
          <p:cNvPr id="21" name="TextBox 20"/>
          <p:cNvSpPr txBox="1"/>
          <p:nvPr/>
        </p:nvSpPr>
        <p:spPr>
          <a:xfrm>
            <a:off x="4788024" y="3019810"/>
            <a:ext cx="1617562" cy="369332"/>
          </a:xfrm>
          <a:prstGeom prst="rect">
            <a:avLst/>
          </a:prstGeom>
          <a:noFill/>
        </p:spPr>
        <p:txBody>
          <a:bodyPr wrap="square" rtlCol="0">
            <a:spAutoFit/>
          </a:bodyPr>
          <a:lstStyle/>
          <a:p>
            <a:r>
              <a:rPr lang="zh-CN" altLang="en-US" dirty="0"/>
              <a:t>云服务器</a:t>
            </a:r>
          </a:p>
        </p:txBody>
      </p:sp>
      <p:sp>
        <p:nvSpPr>
          <p:cNvPr id="22" name="矩形 21"/>
          <p:cNvSpPr/>
          <p:nvPr/>
        </p:nvSpPr>
        <p:spPr>
          <a:xfrm>
            <a:off x="1043608" y="3914085"/>
            <a:ext cx="1576028" cy="550219"/>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r>
              <a:rPr lang="zh-CN" altLang="en-US" dirty="0">
                <a:solidFill>
                  <a:schemeClr val="tx1"/>
                </a:solidFill>
              </a:rPr>
              <a:t>发送加密数据给接收方</a:t>
            </a:r>
          </a:p>
        </p:txBody>
      </p:sp>
      <p:sp>
        <p:nvSpPr>
          <p:cNvPr id="26" name="矩形 25"/>
          <p:cNvSpPr/>
          <p:nvPr/>
        </p:nvSpPr>
        <p:spPr>
          <a:xfrm>
            <a:off x="5111583" y="1267599"/>
            <a:ext cx="2676330" cy="550219"/>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r>
              <a:rPr lang="zh-CN" altLang="en-US" dirty="0">
                <a:solidFill>
                  <a:schemeClr val="tx1"/>
                </a:solidFill>
              </a:rPr>
              <a:t>云服务器根据用户要求对密文进行检索操作</a:t>
            </a:r>
          </a:p>
        </p:txBody>
      </p:sp>
      <p:sp>
        <p:nvSpPr>
          <p:cNvPr id="24" name="圆角矩形 23"/>
          <p:cNvSpPr/>
          <p:nvPr/>
        </p:nvSpPr>
        <p:spPr>
          <a:xfrm>
            <a:off x="1043607" y="4941168"/>
            <a:ext cx="7798181" cy="1152128"/>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安全要求</a:t>
            </a:r>
            <a:r>
              <a:rPr lang="zh-CN" altLang="en-US" dirty="0">
                <a:solidFill>
                  <a:schemeClr val="tx1"/>
                </a:solidFill>
              </a:rPr>
              <a:t>：云服务器（内部攻击者）在检索过程中无法知道用户提交的检索请求中包含的关键字内容</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0442" y="3032092"/>
            <a:ext cx="398388" cy="447943"/>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2690" y="3531488"/>
            <a:ext cx="457215" cy="457215"/>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0365" y="2488947"/>
            <a:ext cx="581863" cy="581863"/>
          </a:xfrm>
          <a:prstGeom prst="rect">
            <a:avLst/>
          </a:prstGeom>
        </p:spPr>
      </p:pic>
      <p:sp>
        <p:nvSpPr>
          <p:cNvPr id="29" name="TextBox 28"/>
          <p:cNvSpPr txBox="1"/>
          <p:nvPr/>
        </p:nvSpPr>
        <p:spPr>
          <a:xfrm>
            <a:off x="2860817" y="4120248"/>
            <a:ext cx="1356320" cy="369332"/>
          </a:xfrm>
          <a:prstGeom prst="rect">
            <a:avLst/>
          </a:prstGeom>
          <a:noFill/>
        </p:spPr>
        <p:txBody>
          <a:bodyPr wrap="square" rtlCol="0">
            <a:spAutoFit/>
          </a:bodyPr>
          <a:lstStyle/>
          <a:p>
            <a:r>
              <a:rPr lang="zh-CN" altLang="en-US" dirty="0"/>
              <a:t>加密文件</a:t>
            </a:r>
          </a:p>
        </p:txBody>
      </p:sp>
      <p:sp>
        <p:nvSpPr>
          <p:cNvPr id="30" name="TextBox 29"/>
          <p:cNvSpPr txBox="1"/>
          <p:nvPr/>
        </p:nvSpPr>
        <p:spPr>
          <a:xfrm>
            <a:off x="2315908" y="2074446"/>
            <a:ext cx="1356320" cy="369332"/>
          </a:xfrm>
          <a:prstGeom prst="rect">
            <a:avLst/>
          </a:prstGeom>
          <a:noFill/>
        </p:spPr>
        <p:txBody>
          <a:bodyPr wrap="square" rtlCol="0">
            <a:spAutoFit/>
          </a:bodyPr>
          <a:lstStyle/>
          <a:p>
            <a:r>
              <a:rPr lang="zh-CN" altLang="en-US" dirty="0"/>
              <a:t>安全索引</a:t>
            </a:r>
          </a:p>
        </p:txBody>
      </p:sp>
      <p:cxnSp>
        <p:nvCxnSpPr>
          <p:cNvPr id="31" name="直接箭头连接符 30"/>
          <p:cNvCxnSpPr>
            <a:stCxn id="9" idx="0"/>
            <a:endCxn id="15" idx="1"/>
          </p:cNvCxnSpPr>
          <p:nvPr/>
        </p:nvCxnSpPr>
        <p:spPr>
          <a:xfrm flipV="1">
            <a:off x="2619636" y="2779879"/>
            <a:ext cx="470729" cy="2522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5" name="直接箭头连接符 1024"/>
          <p:cNvCxnSpPr>
            <a:stCxn id="9" idx="2"/>
          </p:cNvCxnSpPr>
          <p:nvPr/>
        </p:nvCxnSpPr>
        <p:spPr>
          <a:xfrm>
            <a:off x="2619636" y="3480035"/>
            <a:ext cx="533054" cy="2800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9" name="直接箭头连接符 1028"/>
          <p:cNvCxnSpPr>
            <a:endCxn id="1026" idx="1"/>
          </p:cNvCxnSpPr>
          <p:nvPr/>
        </p:nvCxnSpPr>
        <p:spPr>
          <a:xfrm flipV="1">
            <a:off x="3623114" y="2380295"/>
            <a:ext cx="859738" cy="3995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1" name="直接箭头连接符 1030"/>
          <p:cNvCxnSpPr>
            <a:stCxn id="11" idx="3"/>
          </p:cNvCxnSpPr>
          <p:nvPr/>
        </p:nvCxnSpPr>
        <p:spPr>
          <a:xfrm flipV="1">
            <a:off x="3609905" y="2910737"/>
            <a:ext cx="1178119" cy="8493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37" name="图片 10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088" y="2421271"/>
            <a:ext cx="499706" cy="426031"/>
          </a:xfrm>
          <a:prstGeom prst="rect">
            <a:avLst/>
          </a:prstGeom>
        </p:spPr>
      </p:pic>
      <p:pic>
        <p:nvPicPr>
          <p:cNvPr id="46" name="图片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77243" y="2421271"/>
            <a:ext cx="483379" cy="426031"/>
          </a:xfrm>
          <a:prstGeom prst="rect">
            <a:avLst/>
          </a:prstGeom>
        </p:spPr>
      </p:pic>
      <p:cxnSp>
        <p:nvCxnSpPr>
          <p:cNvPr id="1039" name="直接箭头连接符 1038"/>
          <p:cNvCxnSpPr/>
          <p:nvPr/>
        </p:nvCxnSpPr>
        <p:spPr>
          <a:xfrm flipH="1" flipV="1">
            <a:off x="6284751" y="2576962"/>
            <a:ext cx="1593138" cy="690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41" name="直接箭头连接符 1040"/>
          <p:cNvCxnSpPr/>
          <p:nvPr/>
        </p:nvCxnSpPr>
        <p:spPr>
          <a:xfrm>
            <a:off x="6198551" y="2882063"/>
            <a:ext cx="1109753" cy="4749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304" y="3264138"/>
            <a:ext cx="457215" cy="457215"/>
          </a:xfrm>
          <a:prstGeom prst="rect">
            <a:avLst/>
          </a:prstGeom>
        </p:spPr>
      </p:pic>
      <p:sp>
        <p:nvSpPr>
          <p:cNvPr id="1048" name="TextBox 1047"/>
          <p:cNvSpPr txBox="1"/>
          <p:nvPr/>
        </p:nvSpPr>
        <p:spPr>
          <a:xfrm>
            <a:off x="6956459" y="2515234"/>
            <a:ext cx="1474239" cy="369332"/>
          </a:xfrm>
          <a:prstGeom prst="rect">
            <a:avLst/>
          </a:prstGeom>
          <a:noFill/>
        </p:spPr>
        <p:txBody>
          <a:bodyPr wrap="square" rtlCol="0">
            <a:spAutoFit/>
          </a:bodyPr>
          <a:lstStyle/>
          <a:p>
            <a:r>
              <a:rPr lang="en-US" altLang="zh-CN" dirty="0"/>
              <a:t>2.</a:t>
            </a:r>
            <a:r>
              <a:rPr lang="zh-CN" altLang="en-US" dirty="0"/>
              <a:t>提交检索</a:t>
            </a:r>
          </a:p>
        </p:txBody>
      </p:sp>
      <p:sp>
        <p:nvSpPr>
          <p:cNvPr id="59" name="TextBox 58"/>
          <p:cNvSpPr txBox="1"/>
          <p:nvPr/>
        </p:nvSpPr>
        <p:spPr>
          <a:xfrm>
            <a:off x="5903820" y="3203083"/>
            <a:ext cx="1423042" cy="369332"/>
          </a:xfrm>
          <a:prstGeom prst="rect">
            <a:avLst/>
          </a:prstGeom>
          <a:noFill/>
        </p:spPr>
        <p:txBody>
          <a:bodyPr wrap="square" rtlCol="0">
            <a:spAutoFit/>
          </a:bodyPr>
          <a:lstStyle/>
          <a:p>
            <a:r>
              <a:rPr lang="en-US" altLang="zh-CN" dirty="0"/>
              <a:t>4.</a:t>
            </a:r>
            <a:r>
              <a:rPr lang="zh-CN" altLang="en-US" dirty="0"/>
              <a:t>返回结果</a:t>
            </a:r>
          </a:p>
        </p:txBody>
      </p:sp>
    </p:spTree>
    <p:extLst>
      <p:ext uri="{BB962C8B-B14F-4D97-AF65-F5344CB8AC3E}">
        <p14:creationId xmlns:p14="http://schemas.microsoft.com/office/powerpoint/2010/main" val="3424113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SSE</a:t>
            </a:r>
            <a:r>
              <a:rPr lang="zh-CN" altLang="en-US" dirty="0"/>
              <a:t>的提出</a:t>
            </a:r>
          </a:p>
        </p:txBody>
      </p:sp>
      <p:sp>
        <p:nvSpPr>
          <p:cNvPr id="3" name="内容占位符 2"/>
          <p:cNvSpPr>
            <a:spLocks noGrp="1"/>
          </p:cNvSpPr>
          <p:nvPr>
            <p:ph idx="1"/>
          </p:nvPr>
        </p:nvSpPr>
        <p:spPr>
          <a:xfrm>
            <a:off x="1435608" y="1447800"/>
            <a:ext cx="7498080" cy="5293568"/>
          </a:xfrm>
        </p:spPr>
        <p:txBody>
          <a:bodyPr>
            <a:normAutofit fontScale="85000" lnSpcReduction="20000"/>
          </a:bodyPr>
          <a:lstStyle/>
          <a:p>
            <a:r>
              <a:rPr lang="en-US" altLang="zh-CN" dirty="0"/>
              <a:t>2000</a:t>
            </a:r>
            <a:r>
              <a:rPr lang="zh-CN" altLang="zh-CN" dirty="0"/>
              <a:t>年，</a:t>
            </a:r>
            <a:r>
              <a:rPr lang="en-US" altLang="zh-CN" dirty="0"/>
              <a:t>Song</a:t>
            </a:r>
            <a:r>
              <a:rPr lang="zh-CN" altLang="zh-CN" dirty="0"/>
              <a:t>等</a:t>
            </a:r>
            <a:r>
              <a:rPr lang="en-US" altLang="zh-CN" baseline="30000" dirty="0"/>
              <a:t>‎</a:t>
            </a:r>
            <a:r>
              <a:rPr lang="zh-CN" altLang="zh-CN" dirty="0"/>
              <a:t>提出了第一个基于对称加密的密文检索</a:t>
            </a:r>
            <a:r>
              <a:rPr lang="zh-CN" altLang="en-US" dirty="0"/>
              <a:t>（</a:t>
            </a:r>
            <a:r>
              <a:rPr lang="en-US" altLang="zh-CN" dirty="0"/>
              <a:t>SSE</a:t>
            </a:r>
            <a:r>
              <a:rPr lang="zh-CN" altLang="en-US" dirty="0"/>
              <a:t>）</a:t>
            </a:r>
            <a:r>
              <a:rPr lang="zh-CN" altLang="zh-CN" dirty="0"/>
              <a:t>方案</a:t>
            </a:r>
            <a:endParaRPr lang="en-US" altLang="zh-CN" dirty="0"/>
          </a:p>
          <a:p>
            <a:pPr lvl="1"/>
            <a:r>
              <a:rPr lang="zh-CN" altLang="zh-CN" dirty="0"/>
              <a:t>其核心是以对称加密形式</a:t>
            </a:r>
            <a:r>
              <a:rPr lang="zh-CN" altLang="en-US" dirty="0"/>
              <a:t>加密文件，并提供加密内容的检索</a:t>
            </a:r>
            <a:endParaRPr lang="en-US" altLang="zh-CN" dirty="0"/>
          </a:p>
          <a:p>
            <a:r>
              <a:rPr lang="en-US" altLang="zh-CN" dirty="0"/>
              <a:t>2003</a:t>
            </a:r>
            <a:r>
              <a:rPr lang="zh-CN" altLang="en-US" dirty="0"/>
              <a:t>年</a:t>
            </a:r>
            <a:r>
              <a:rPr lang="en-US" altLang="zh-CN" dirty="0"/>
              <a:t>-2012</a:t>
            </a:r>
            <a:r>
              <a:rPr lang="zh-CN" altLang="en-US" dirty="0"/>
              <a:t>年，</a:t>
            </a:r>
            <a:r>
              <a:rPr lang="en-US" altLang="zh-CN" dirty="0"/>
              <a:t>SSE</a:t>
            </a:r>
            <a:r>
              <a:rPr lang="zh-CN" altLang="en-US" dirty="0"/>
              <a:t>的研究主要集中于关键字检索，包括：安全性的提升、检索多样化、多用户支持等等</a:t>
            </a:r>
            <a:endParaRPr lang="en-US" altLang="zh-CN" dirty="0"/>
          </a:p>
          <a:p>
            <a:r>
              <a:rPr lang="en-US" altLang="zh-CN" dirty="0"/>
              <a:t>2012</a:t>
            </a:r>
            <a:r>
              <a:rPr lang="zh-CN" altLang="en-US" dirty="0"/>
              <a:t>年以后</a:t>
            </a:r>
            <a:r>
              <a:rPr lang="zh-CN" altLang="zh-CN" dirty="0"/>
              <a:t>，动态的</a:t>
            </a:r>
            <a:r>
              <a:rPr lang="en-US" altLang="zh-CN" dirty="0"/>
              <a:t>SSE</a:t>
            </a:r>
            <a:r>
              <a:rPr lang="zh-CN" altLang="zh-CN" dirty="0"/>
              <a:t>研究受到了广泛关注</a:t>
            </a:r>
            <a:endParaRPr lang="en-US" altLang="zh-CN" dirty="0"/>
          </a:p>
          <a:p>
            <a:pPr lvl="1"/>
            <a:r>
              <a:rPr lang="en-US" altLang="zh-CN" dirty="0"/>
              <a:t>2012</a:t>
            </a:r>
            <a:r>
              <a:rPr lang="zh-CN" altLang="zh-CN" dirty="0"/>
              <a:t>年</a:t>
            </a:r>
            <a:r>
              <a:rPr lang="en-US" altLang="zh-CN" dirty="0" err="1"/>
              <a:t>Kamara</a:t>
            </a:r>
            <a:r>
              <a:rPr lang="zh-CN" altLang="zh-CN" dirty="0"/>
              <a:t>等首次提出了支持</a:t>
            </a:r>
            <a:r>
              <a:rPr lang="zh-CN" altLang="en-US" dirty="0"/>
              <a:t>数据</a:t>
            </a:r>
            <a:r>
              <a:rPr lang="zh-CN" altLang="zh-CN" dirty="0"/>
              <a:t>动态更新的可搜索对称加密（</a:t>
            </a:r>
            <a:r>
              <a:rPr lang="en-US" altLang="zh-CN" dirty="0"/>
              <a:t>DSSE</a:t>
            </a:r>
            <a:r>
              <a:rPr lang="zh-CN" altLang="zh-CN" dirty="0"/>
              <a:t>）方案，并且形式化定义了</a:t>
            </a:r>
            <a:r>
              <a:rPr lang="en-US" altLang="zh-CN" dirty="0"/>
              <a:t>DSSE</a:t>
            </a:r>
            <a:r>
              <a:rPr lang="zh-CN" altLang="zh-CN" dirty="0"/>
              <a:t>的安全性</a:t>
            </a:r>
            <a:endParaRPr lang="en-US" altLang="zh-CN" dirty="0"/>
          </a:p>
          <a:p>
            <a:pPr lvl="1"/>
            <a:r>
              <a:rPr lang="en-US" altLang="zh-CN" dirty="0"/>
              <a:t>DSSE</a:t>
            </a:r>
            <a:r>
              <a:rPr lang="zh-CN" altLang="zh-CN" dirty="0"/>
              <a:t>不仅支持密文检索，还支持可搜索密文的动态更新操作，如密文添加、密文删除、关键字添加删除</a:t>
            </a:r>
            <a:endParaRPr lang="zh-CN" altLang="en-US" dirty="0"/>
          </a:p>
        </p:txBody>
      </p:sp>
    </p:spTree>
    <p:extLst>
      <p:ext uri="{BB962C8B-B14F-4D97-AF65-F5344CB8AC3E}">
        <p14:creationId xmlns:p14="http://schemas.microsoft.com/office/powerpoint/2010/main" val="3199126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SSE</a:t>
            </a:r>
            <a:r>
              <a:rPr lang="zh-CN" altLang="en-US" dirty="0"/>
              <a:t>的通用应用场景</a:t>
            </a:r>
          </a:p>
        </p:txBody>
      </p:sp>
      <p:pic>
        <p:nvPicPr>
          <p:cNvPr id="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048" y="3198961"/>
            <a:ext cx="12446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pic>
        <p:nvPicPr>
          <p:cNvPr id="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428" y="3217859"/>
            <a:ext cx="1308100" cy="187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pic>
        <p:nvPicPr>
          <p:cNvPr id="5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648" y="4351412"/>
            <a:ext cx="3860800"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pic>
        <p:nvPicPr>
          <p:cNvPr id="6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648" y="3425899"/>
            <a:ext cx="3860800"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pic>
        <p:nvPicPr>
          <p:cNvPr id="6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5596" y="3665612"/>
            <a:ext cx="850900" cy="912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grpSp>
        <p:nvGrpSpPr>
          <p:cNvPr id="62" name="Group 8"/>
          <p:cNvGrpSpPr>
            <a:grpSpLocks/>
          </p:cNvGrpSpPr>
          <p:nvPr/>
        </p:nvGrpSpPr>
        <p:grpSpPr bwMode="auto">
          <a:xfrm>
            <a:off x="2635548" y="2879799"/>
            <a:ext cx="2057400" cy="571500"/>
            <a:chOff x="2896" y="3464"/>
            <a:chExt cx="1296" cy="360"/>
          </a:xfrm>
        </p:grpSpPr>
        <p:pic>
          <p:nvPicPr>
            <p:cNvPr id="6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6" y="3464"/>
              <a:ext cx="576" cy="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pic>
          <p:nvPicPr>
            <p:cNvPr id="6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6" y="3464"/>
              <a:ext cx="576" cy="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grpSp>
      <p:grpSp>
        <p:nvGrpSpPr>
          <p:cNvPr id="65" name="Group 11"/>
          <p:cNvGrpSpPr>
            <a:grpSpLocks/>
          </p:cNvGrpSpPr>
          <p:nvPr/>
        </p:nvGrpSpPr>
        <p:grpSpPr bwMode="auto">
          <a:xfrm>
            <a:off x="5048548" y="2662312"/>
            <a:ext cx="1268413" cy="763587"/>
            <a:chOff x="4416" y="3327"/>
            <a:chExt cx="799" cy="481"/>
          </a:xfrm>
        </p:grpSpPr>
        <p:pic>
          <p:nvPicPr>
            <p:cNvPr id="66"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68" y="3327"/>
              <a:ext cx="247"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sp>
          <p:nvSpPr>
            <p:cNvPr id="67" name="Rectangle 13"/>
            <p:cNvSpPr>
              <a:spLocks noChangeArrowheads="1"/>
            </p:cNvSpPr>
            <p:nvPr/>
          </p:nvSpPr>
          <p:spPr bwMode="auto">
            <a:xfrm>
              <a:off x="4416" y="3480"/>
              <a:ext cx="672" cy="328"/>
            </a:xfrm>
            <a:prstGeom prst="rect">
              <a:avLst/>
            </a:prstGeom>
            <a:solidFill>
              <a:schemeClr val="accent1">
                <a:alpha val="53725"/>
              </a:schemeClr>
            </a:solidFill>
            <a:ln w="9525">
              <a:solidFill>
                <a:schemeClr val="tx1"/>
              </a:solidFill>
              <a:miter lim="800000"/>
              <a:headEnd/>
              <a:tailEnd/>
            </a:ln>
          </p:spPr>
          <p:txBody>
            <a:bodyPr lIns="0" tIns="0" rIns="0" bIns="0" anchor="ct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zh-CN" sz="1800" dirty="0">
                  <a:solidFill>
                    <a:schemeClr val="tx1"/>
                  </a:solidFill>
                  <a:latin typeface="Arial" charset="0"/>
                  <a:ea typeface="宋体" charset="-122"/>
                  <a:cs typeface="Arial" charset="0"/>
                  <a:sym typeface="Arial" charset="0"/>
                </a:rPr>
                <a:t>INDEX</a:t>
              </a:r>
            </a:p>
          </p:txBody>
        </p:sp>
      </p:grpSp>
      <p:grpSp>
        <p:nvGrpSpPr>
          <p:cNvPr id="69" name="Group 14"/>
          <p:cNvGrpSpPr>
            <a:grpSpLocks/>
          </p:cNvGrpSpPr>
          <p:nvPr/>
        </p:nvGrpSpPr>
        <p:grpSpPr bwMode="auto">
          <a:xfrm>
            <a:off x="2635548" y="2636912"/>
            <a:ext cx="2297113" cy="776287"/>
            <a:chOff x="2896" y="3311"/>
            <a:chExt cx="1447" cy="489"/>
          </a:xfrm>
        </p:grpSpPr>
        <p:pic>
          <p:nvPicPr>
            <p:cNvPr id="70"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96" y="3327"/>
              <a:ext cx="247"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sp>
          <p:nvSpPr>
            <p:cNvPr id="71" name="Rectangle 16"/>
            <p:cNvSpPr>
              <a:spLocks noChangeArrowheads="1"/>
            </p:cNvSpPr>
            <p:nvPr/>
          </p:nvSpPr>
          <p:spPr bwMode="auto">
            <a:xfrm>
              <a:off x="2896" y="3480"/>
              <a:ext cx="632" cy="320"/>
            </a:xfrm>
            <a:prstGeom prst="rect">
              <a:avLst/>
            </a:prstGeom>
            <a:solidFill>
              <a:schemeClr val="accent1">
                <a:alpha val="53725"/>
              </a:schemeClr>
            </a:solidFill>
            <a:ln w="9525">
              <a:solidFill>
                <a:schemeClr val="tx1"/>
              </a:solidFill>
              <a:miter lim="800000"/>
              <a:headEnd/>
              <a:tailEnd/>
            </a:ln>
          </p:spPr>
          <p:txBody>
            <a:bodyPr/>
            <a:lstStyle/>
            <a:p>
              <a:endParaRPr lang="zh-CN" altLang="en-US"/>
            </a:p>
          </p:txBody>
        </p:sp>
        <p:sp>
          <p:nvSpPr>
            <p:cNvPr id="72" name="Rectangle 17"/>
            <p:cNvSpPr>
              <a:spLocks noChangeArrowheads="1"/>
            </p:cNvSpPr>
            <p:nvPr/>
          </p:nvSpPr>
          <p:spPr bwMode="auto">
            <a:xfrm>
              <a:off x="3616" y="3472"/>
              <a:ext cx="632" cy="320"/>
            </a:xfrm>
            <a:prstGeom prst="rect">
              <a:avLst/>
            </a:prstGeom>
            <a:solidFill>
              <a:schemeClr val="accent1">
                <a:alpha val="53725"/>
              </a:schemeClr>
            </a:solidFill>
            <a:ln w="9525">
              <a:solidFill>
                <a:schemeClr val="tx1"/>
              </a:solidFill>
              <a:miter lim="800000"/>
              <a:headEnd/>
              <a:tailEnd/>
            </a:ln>
          </p:spPr>
          <p:txBody>
            <a:bodyPr/>
            <a:lstStyle/>
            <a:p>
              <a:endParaRPr lang="zh-CN" altLang="en-US"/>
            </a:p>
          </p:txBody>
        </p:sp>
        <p:pic>
          <p:nvPicPr>
            <p:cNvPr id="73" name="Picture 1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44" y="3311"/>
              <a:ext cx="247"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grpSp>
      <p:grpSp>
        <p:nvGrpSpPr>
          <p:cNvPr id="74" name="Group 19"/>
          <p:cNvGrpSpPr>
            <a:grpSpLocks/>
          </p:cNvGrpSpPr>
          <p:nvPr/>
        </p:nvGrpSpPr>
        <p:grpSpPr bwMode="auto">
          <a:xfrm>
            <a:off x="3715048" y="3665612"/>
            <a:ext cx="1268413" cy="738187"/>
            <a:chOff x="3576" y="3959"/>
            <a:chExt cx="799" cy="465"/>
          </a:xfrm>
        </p:grpSpPr>
        <p:sp>
          <p:nvSpPr>
            <p:cNvPr id="75" name="Rectangle 20"/>
            <p:cNvSpPr>
              <a:spLocks noChangeArrowheads="1"/>
            </p:cNvSpPr>
            <p:nvPr/>
          </p:nvSpPr>
          <p:spPr bwMode="auto">
            <a:xfrm>
              <a:off x="3576" y="4096"/>
              <a:ext cx="672" cy="328"/>
            </a:xfrm>
            <a:prstGeom prst="rect">
              <a:avLst/>
            </a:prstGeom>
            <a:solidFill>
              <a:schemeClr val="accent1">
                <a:alpha val="53725"/>
              </a:schemeClr>
            </a:solidFill>
            <a:ln w="9525">
              <a:solidFill>
                <a:schemeClr val="tx1"/>
              </a:solidFill>
              <a:miter lim="800000"/>
              <a:headEnd/>
              <a:tailEnd/>
            </a:ln>
          </p:spPr>
          <p:txBody>
            <a:bodyPr lIns="0" tIns="0" rIns="0" bIns="0" anchor="ct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zh-CN" sz="1800" dirty="0">
                  <a:solidFill>
                    <a:schemeClr val="tx1"/>
                  </a:solidFill>
                  <a:latin typeface="Arial" charset="0"/>
                  <a:ea typeface="宋体" charset="-122"/>
                  <a:cs typeface="Arial" charset="0"/>
                  <a:sym typeface="Arial" charset="0"/>
                </a:rPr>
                <a:t>keyword</a:t>
              </a:r>
            </a:p>
          </p:txBody>
        </p:sp>
        <p:pic>
          <p:nvPicPr>
            <p:cNvPr id="76" name="Picture 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 y="3959"/>
              <a:ext cx="247"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grpSp>
      <p:grpSp>
        <p:nvGrpSpPr>
          <p:cNvPr id="77" name="Group 23"/>
          <p:cNvGrpSpPr>
            <a:grpSpLocks/>
          </p:cNvGrpSpPr>
          <p:nvPr/>
        </p:nvGrpSpPr>
        <p:grpSpPr bwMode="auto">
          <a:xfrm>
            <a:off x="2419648" y="4770512"/>
            <a:ext cx="3860800" cy="906462"/>
            <a:chOff x="2760" y="4655"/>
            <a:chExt cx="2432" cy="571"/>
          </a:xfrm>
        </p:grpSpPr>
        <p:pic>
          <p:nvPicPr>
            <p:cNvPr id="78"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 y="4792"/>
              <a:ext cx="576" cy="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pic>
          <p:nvPicPr>
            <p:cNvPr id="79"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0" y="5076"/>
              <a:ext cx="2432" cy="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sp>
          <p:nvSpPr>
            <p:cNvPr id="80" name="Rectangle 26"/>
            <p:cNvSpPr>
              <a:spLocks noChangeArrowheads="1"/>
            </p:cNvSpPr>
            <p:nvPr/>
          </p:nvSpPr>
          <p:spPr bwMode="auto">
            <a:xfrm>
              <a:off x="3576" y="4784"/>
              <a:ext cx="632" cy="320"/>
            </a:xfrm>
            <a:prstGeom prst="rect">
              <a:avLst/>
            </a:prstGeom>
            <a:solidFill>
              <a:schemeClr val="accent1">
                <a:alpha val="53725"/>
              </a:schemeClr>
            </a:solidFill>
            <a:ln w="9525">
              <a:solidFill>
                <a:schemeClr val="tx1"/>
              </a:solidFill>
              <a:miter lim="800000"/>
              <a:headEnd/>
              <a:tailEnd/>
            </a:ln>
          </p:spPr>
          <p:txBody>
            <a:bodyPr/>
            <a:lstStyle/>
            <a:p>
              <a:endParaRPr lang="zh-CN" altLang="en-US"/>
            </a:p>
          </p:txBody>
        </p:sp>
        <p:pic>
          <p:nvPicPr>
            <p:cNvPr id="81" name="Picture 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2" y="4655"/>
              <a:ext cx="247"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grpSp>
    </p:spTree>
    <p:extLst>
      <p:ext uri="{BB962C8B-B14F-4D97-AF65-F5344CB8AC3E}">
        <p14:creationId xmlns:p14="http://schemas.microsoft.com/office/powerpoint/2010/main" val="2733587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SSE</a:t>
            </a:r>
            <a:r>
              <a:rPr lang="zh-CN" altLang="en-US" dirty="0"/>
              <a:t>的设计思路（</a:t>
            </a:r>
            <a:r>
              <a:rPr lang="en-US" altLang="zh-CN" dirty="0"/>
              <a:t>1</a:t>
            </a:r>
            <a:r>
              <a:rPr lang="zh-CN" altLang="en-US" dirty="0"/>
              <a:t>）</a:t>
            </a:r>
          </a:p>
        </p:txBody>
      </p:sp>
      <p:sp>
        <p:nvSpPr>
          <p:cNvPr id="3" name="内容占位符 2"/>
          <p:cNvSpPr>
            <a:spLocks noGrp="1"/>
          </p:cNvSpPr>
          <p:nvPr>
            <p:ph idx="1"/>
          </p:nvPr>
        </p:nvSpPr>
        <p:spPr>
          <a:xfrm>
            <a:off x="1435608" y="1447800"/>
            <a:ext cx="7498080" cy="5293568"/>
          </a:xfrm>
        </p:spPr>
        <p:txBody>
          <a:bodyPr>
            <a:normAutofit/>
          </a:bodyPr>
          <a:lstStyle/>
          <a:p>
            <a:r>
              <a:rPr lang="zh-CN" altLang="en-US" sz="2000" dirty="0"/>
              <a:t>基本对象：关键字和文件</a:t>
            </a:r>
            <a:endParaRPr lang="en-US" altLang="zh-CN" sz="2000" dirty="0"/>
          </a:p>
          <a:p>
            <a:endParaRPr lang="en-US" altLang="zh-CN" dirty="0"/>
          </a:p>
          <a:p>
            <a:pPr marL="82296" indent="0">
              <a:buNone/>
            </a:pPr>
            <a:endParaRPr lang="en-US" altLang="zh-CN" sz="2000" dirty="0"/>
          </a:p>
          <a:p>
            <a:r>
              <a:rPr lang="zh-CN" altLang="en-US" sz="2000" dirty="0"/>
              <a:t>存在的问题</a:t>
            </a:r>
            <a:endParaRPr lang="en-US" altLang="zh-CN" sz="2000" dirty="0"/>
          </a:p>
          <a:p>
            <a:pPr lvl="1"/>
            <a:r>
              <a:rPr lang="zh-CN" altLang="en-US" sz="1800" dirty="0"/>
              <a:t>安全性降低，达不到关键字的语义安全性，因为同一文件的不同关键字的可搜索密文可区分</a:t>
            </a:r>
            <a:endParaRPr lang="en-US" altLang="zh-CN" sz="1800" dirty="0"/>
          </a:p>
          <a:p>
            <a:r>
              <a:rPr lang="zh-CN" altLang="en-US" sz="2000" dirty="0"/>
              <a:t>解决思路</a:t>
            </a:r>
            <a:endParaRPr lang="en-US" altLang="zh-CN" sz="2000" dirty="0"/>
          </a:p>
          <a:p>
            <a:pPr lvl="1"/>
            <a:r>
              <a:rPr lang="zh-CN" altLang="en-US" sz="1800" dirty="0"/>
              <a:t>引入文件标识，从物理上拆开可搜索密文与文件的常规密文</a:t>
            </a:r>
            <a:endParaRPr lang="en-US" altLang="zh-CN" sz="1800" dirty="0"/>
          </a:p>
          <a:p>
            <a:pPr lvl="1"/>
            <a:endParaRPr lang="en-US" altLang="zh-CN" dirty="0"/>
          </a:p>
          <a:p>
            <a:pPr lvl="1"/>
            <a:endParaRPr lang="zh-CN" altLang="en-US" dirty="0"/>
          </a:p>
        </p:txBody>
      </p:sp>
      <p:pic>
        <p:nvPicPr>
          <p:cNvPr id="4" name="图片 3" descr="F32A9DF461DE238D120A098351F1F4E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80" y="1844824"/>
            <a:ext cx="7064936" cy="1008112"/>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1763688" y="4550048"/>
                <a:ext cx="7056784" cy="2041649"/>
              </a:xfrm>
              <a:prstGeom prst="rect">
                <a:avLst/>
              </a:prstGeom>
              <a:noFill/>
              <a:ln>
                <a:solidFill>
                  <a:schemeClr val="tx1"/>
                </a:solidFill>
              </a:ln>
            </p:spPr>
            <p:txBody>
              <a:bodyPr wrap="square" rtlCol="0">
                <a:spAutoFit/>
              </a:bodyPr>
              <a:lstStyle/>
              <a:p>
                <a:r>
                  <a:rPr lang="zh-CN" altLang="en-US" dirty="0"/>
                  <a:t>存储阶段：</a:t>
                </a:r>
                <a:r>
                  <a:rPr lang="en-US" altLang="zh-CN" dirty="0"/>
                  <a:t>Enc(W, id)</a:t>
                </a:r>
                <a:r>
                  <a:rPr lang="zh-CN" altLang="en-US" dirty="0"/>
                  <a:t>和 </a:t>
                </a:r>
                <a:r>
                  <a:rPr lang="en-US" altLang="zh-CN" dirty="0"/>
                  <a:t>id||</a:t>
                </a:r>
                <a14:m>
                  <m:oMath xmlns:m="http://schemas.openxmlformats.org/officeDocument/2006/math">
                    <m:sSup>
                      <m:sSupPr>
                        <m:ctrlPr>
                          <a:rPr lang="en-US" altLang="zh-CN" i="1" smtClean="0">
                            <a:latin typeface="Cambria Math" panose="02040503050406030204" pitchFamily="18" charset="0"/>
                          </a:rPr>
                        </m:ctrlPr>
                      </m:sSupPr>
                      <m:e>
                        <m:r>
                          <m:rPr>
                            <m:sty m:val="p"/>
                          </m:rPr>
                          <a:rPr lang="en-US" altLang="zh-CN" b="0" i="0" smtClean="0">
                            <a:latin typeface="Cambria Math" panose="02040503050406030204" pitchFamily="18" charset="0"/>
                          </a:rPr>
                          <m:t>E</m:t>
                        </m:r>
                        <m:r>
                          <m:rPr>
                            <m:sty m:val="p"/>
                          </m:rPr>
                          <a:rPr lang="en-US" altLang="zh-CN" b="0" i="0">
                            <a:latin typeface="Cambria Math" panose="02040503050406030204" pitchFamily="18" charset="0"/>
                          </a:rPr>
                          <m:t>nc</m:t>
                        </m:r>
                        <m:r>
                          <a:rPr lang="en-US" altLang="zh-CN" b="0" i="0" smtClean="0">
                            <a:latin typeface="Cambria Math" panose="02040503050406030204" pitchFamily="18" charset="0"/>
                          </a:rPr>
                          <m:t> </m:t>
                        </m:r>
                      </m:e>
                      <m:sup>
                        <m:r>
                          <a:rPr lang="zh-CN" altLang="en-US" b="0" i="0">
                            <a:latin typeface="Cambria Math" panose="02040503050406030204" pitchFamily="18" charset="0"/>
                          </a:rPr>
                          <m:t>’</m:t>
                        </m:r>
                      </m:sup>
                    </m:sSup>
                    <m:d>
                      <m:dPr>
                        <m:begChr m:val="（"/>
                        <m:endChr m:val="）"/>
                        <m:ctrlPr>
                          <a:rPr lang="zh-CN" altLang="en-US" i="1" smtClean="0">
                            <a:latin typeface="Cambria Math" panose="02040503050406030204" pitchFamily="18" charset="0"/>
                          </a:rPr>
                        </m:ctrlPr>
                      </m:dPr>
                      <m:e>
                        <m:r>
                          <m:rPr>
                            <m:sty m:val="p"/>
                          </m:rPr>
                          <a:rPr lang="en-US" altLang="zh-CN" b="0" i="0" smtClean="0">
                            <a:latin typeface="Cambria Math" panose="02040503050406030204" pitchFamily="18" charset="0"/>
                          </a:rPr>
                          <m:t>F</m:t>
                        </m:r>
                      </m:e>
                    </m:d>
                  </m:oMath>
                </a14:m>
                <a:endParaRPr lang="en-US" altLang="zh-CN" dirty="0"/>
              </a:p>
              <a:p>
                <a:endParaRPr lang="en-US" altLang="zh-CN" dirty="0"/>
              </a:p>
              <a:p>
                <a:endParaRPr lang="en-US" altLang="zh-CN" dirty="0"/>
              </a:p>
              <a:p>
                <a:r>
                  <a:rPr lang="zh-CN" altLang="en-US" dirty="0"/>
                  <a:t>查询阶段</a:t>
                </a:r>
                <a:r>
                  <a:rPr lang="en-US" altLang="zh-CN" dirty="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𝑤</m:t>
                        </m:r>
                      </m:sub>
                    </m:sSub>
                  </m:oMath>
                </a14:m>
                <a:r>
                  <a:rPr lang="en-US" altLang="zh-CN" dirty="0"/>
                  <a:t>       Server</a:t>
                </a:r>
              </a:p>
              <a:p>
                <a:endParaRPr lang="en-US" altLang="zh-CN" dirty="0"/>
              </a:p>
              <a:p>
                <a:endParaRPr lang="en-US" altLang="zh-CN" dirty="0"/>
              </a:p>
              <a:p>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1763688" y="4550048"/>
                <a:ext cx="7056784" cy="2041649"/>
              </a:xfrm>
              <a:prstGeom prst="rect">
                <a:avLst/>
              </a:prstGeom>
              <a:blipFill>
                <a:blip r:embed="rId3"/>
                <a:stretch>
                  <a:fillRect l="-603" t="-593"/>
                </a:stretch>
              </a:blipFill>
              <a:ln>
                <a:solidFill>
                  <a:schemeClr val="tx1"/>
                </a:solidFill>
              </a:ln>
            </p:spPr>
            <p:txBody>
              <a:bodyPr/>
              <a:lstStyle/>
              <a:p>
                <a:r>
                  <a:rPr lang="en-US">
                    <a:noFill/>
                  </a:rPr>
                  <a:t> </a:t>
                </a:r>
              </a:p>
            </p:txBody>
          </p:sp>
        </mc:Fallback>
      </mc:AlternateContent>
      <p:cxnSp>
        <p:nvCxnSpPr>
          <p:cNvPr id="10" name="直接箭头连接符 9"/>
          <p:cNvCxnSpPr/>
          <p:nvPr/>
        </p:nvCxnSpPr>
        <p:spPr>
          <a:xfrm>
            <a:off x="3131840" y="5589240"/>
            <a:ext cx="79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左大括号 10"/>
          <p:cNvSpPr/>
          <p:nvPr/>
        </p:nvSpPr>
        <p:spPr>
          <a:xfrm>
            <a:off x="4716016" y="5013176"/>
            <a:ext cx="360040" cy="10801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5076056" y="5192129"/>
                <a:ext cx="3384376" cy="746679"/>
              </a:xfrm>
              <a:prstGeom prst="rect">
                <a:avLst/>
              </a:prstGeom>
              <a:noFill/>
            </p:spPr>
            <p:txBody>
              <a:bodyPr wrap="square" rtlCol="0">
                <a:spAutoFit/>
              </a:bodyPr>
              <a:lstStyle/>
              <a:p>
                <a:r>
                  <a:rPr lang="zh-CN" altLang="en-US" sz="1400" dirty="0"/>
                  <a:t>对比所有的可搜索密文，例如</a:t>
                </a:r>
                <a:r>
                  <a:rPr lang="en-US" altLang="zh-CN" sz="1400" dirty="0" err="1"/>
                  <a:t>Enc</a:t>
                </a:r>
                <a:r>
                  <a:rPr lang="en-US" altLang="zh-CN" sz="1400" dirty="0"/>
                  <a:t>(</a:t>
                </a:r>
                <a:r>
                  <a:rPr lang="en-US" altLang="zh-CN" sz="1400" dirty="0" err="1"/>
                  <a:t>W,id</a:t>
                </a:r>
                <a:r>
                  <a:rPr lang="en-US" altLang="zh-CN" sz="1400" dirty="0"/>
                  <a:t>)</a:t>
                </a:r>
                <a:r>
                  <a:rPr lang="zh-CN" altLang="en-US" sz="1400" dirty="0"/>
                  <a:t>：</a:t>
                </a:r>
                <a:endParaRPr lang="en-US" altLang="zh-CN" sz="1400" dirty="0"/>
              </a:p>
              <a:p>
                <a:pPr marL="285750" indent="-285750">
                  <a:buFont typeface="Wingdings" panose="05000000000000000000" pitchFamily="2" charset="2"/>
                  <a:buChar char="Ø"/>
                </a:pPr>
                <a:r>
                  <a:rPr lang="zh-CN" altLang="en-US" sz="1400" dirty="0"/>
                  <a:t>若满足，则解密出</a:t>
                </a:r>
                <a:r>
                  <a:rPr lang="en-US" altLang="zh-CN" sz="1400" dirty="0"/>
                  <a:t>id</a:t>
                </a:r>
                <a:r>
                  <a:rPr lang="zh-CN" altLang="en-US" sz="1400" dirty="0"/>
                  <a:t>，返回</a:t>
                </a:r>
                <a14:m>
                  <m:oMath xmlns:m="http://schemas.openxmlformats.org/officeDocument/2006/math">
                    <m:sSup>
                      <m:sSupPr>
                        <m:ctrlPr>
                          <a:rPr lang="en-US" altLang="zh-CN" sz="1400" i="1">
                            <a:latin typeface="Cambria Math" panose="02040503050406030204" pitchFamily="18" charset="0"/>
                          </a:rPr>
                        </m:ctrlPr>
                      </m:sSupPr>
                      <m:e>
                        <m:r>
                          <m:rPr>
                            <m:sty m:val="p"/>
                          </m:rPr>
                          <a:rPr lang="en-US" altLang="zh-CN" sz="1400">
                            <a:latin typeface="Cambria Math" panose="02040503050406030204" pitchFamily="18" charset="0"/>
                          </a:rPr>
                          <m:t>Enc</m:t>
                        </m:r>
                        <m:r>
                          <a:rPr lang="en-US" altLang="zh-CN" sz="1400">
                            <a:latin typeface="Cambria Math" panose="02040503050406030204" pitchFamily="18" charset="0"/>
                          </a:rPr>
                          <m:t> </m:t>
                        </m:r>
                      </m:e>
                      <m:sup>
                        <m:r>
                          <a:rPr lang="zh-CN" altLang="en-US" sz="1400">
                            <a:latin typeface="Cambria Math" panose="02040503050406030204" pitchFamily="18" charset="0"/>
                          </a:rPr>
                          <m:t>’</m:t>
                        </m:r>
                      </m:sup>
                    </m:sSup>
                    <m:d>
                      <m:dPr>
                        <m:begChr m:val="（"/>
                        <m:endChr m:val="）"/>
                        <m:ctrlPr>
                          <a:rPr lang="zh-CN" altLang="en-US" sz="1400" i="1">
                            <a:latin typeface="Cambria Math" panose="02040503050406030204" pitchFamily="18" charset="0"/>
                          </a:rPr>
                        </m:ctrlPr>
                      </m:dPr>
                      <m:e>
                        <m:r>
                          <m:rPr>
                            <m:sty m:val="p"/>
                          </m:rPr>
                          <a:rPr lang="en-US" altLang="zh-CN" sz="1400">
                            <a:latin typeface="Cambria Math" panose="02040503050406030204" pitchFamily="18" charset="0"/>
                          </a:rPr>
                          <m:t>F</m:t>
                        </m:r>
                      </m:e>
                    </m:d>
                    <m:r>
                      <a:rPr lang="en-US" altLang="zh-CN" sz="1400" b="0" i="0" smtClean="0">
                        <a:latin typeface="Cambria Math" panose="02040503050406030204" pitchFamily="18" charset="0"/>
                      </a:rPr>
                      <m:t>;</m:t>
                    </m:r>
                  </m:oMath>
                </a14:m>
                <a:endParaRPr lang="en-US" altLang="zh-CN" sz="1400" dirty="0"/>
              </a:p>
              <a:p>
                <a:pPr marL="285750" indent="-285750">
                  <a:buFont typeface="Wingdings" panose="05000000000000000000" pitchFamily="2" charset="2"/>
                  <a:buChar char="Ø"/>
                </a:pPr>
                <a:r>
                  <a:rPr lang="zh-CN" altLang="en-US" sz="1400" dirty="0"/>
                  <a:t>否则对比下一条密文</a:t>
                </a:r>
                <a:r>
                  <a:rPr lang="en-US" altLang="zh-CN" sz="1400" dirty="0"/>
                  <a:t>;</a:t>
                </a:r>
              </a:p>
            </p:txBody>
          </p:sp>
        </mc:Choice>
        <mc:Fallback xmlns="">
          <p:sp>
            <p:nvSpPr>
              <p:cNvPr id="12" name="文本框 11"/>
              <p:cNvSpPr txBox="1">
                <a:spLocks noRot="1" noChangeAspect="1" noMove="1" noResize="1" noEditPoints="1" noAdjustHandles="1" noChangeArrowheads="1" noChangeShapeType="1" noTextEdit="1"/>
              </p:cNvSpPr>
              <p:nvPr/>
            </p:nvSpPr>
            <p:spPr>
              <a:xfrm>
                <a:off x="5076056" y="5192129"/>
                <a:ext cx="3384376" cy="746679"/>
              </a:xfrm>
              <a:prstGeom prst="rect">
                <a:avLst/>
              </a:prstGeom>
              <a:blipFill rotWithShape="0">
                <a:blip r:embed="rId4"/>
                <a:stretch>
                  <a:fillRect l="-541" t="-3279" r="-3243"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8101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SSE</a:t>
            </a:r>
            <a:r>
              <a:rPr lang="zh-CN" altLang="en-US" dirty="0"/>
              <a:t>的设计思路（</a:t>
            </a:r>
            <a:r>
              <a:rPr lang="en-US" altLang="zh-CN" dirty="0"/>
              <a:t>2</a:t>
            </a:r>
            <a:r>
              <a:rPr lang="zh-CN" altLang="en-US" dirty="0"/>
              <a:t>）</a:t>
            </a:r>
          </a:p>
        </p:txBody>
      </p:sp>
      <p:sp>
        <p:nvSpPr>
          <p:cNvPr id="3" name="内容占位符 2"/>
          <p:cNvSpPr>
            <a:spLocks noGrp="1"/>
          </p:cNvSpPr>
          <p:nvPr>
            <p:ph idx="1"/>
          </p:nvPr>
        </p:nvSpPr>
        <p:spPr>
          <a:xfrm>
            <a:off x="1435608" y="1772816"/>
            <a:ext cx="7498080" cy="3096344"/>
          </a:xfrm>
        </p:spPr>
        <p:txBody>
          <a:bodyPr>
            <a:normAutofit/>
          </a:bodyPr>
          <a:lstStyle/>
          <a:p>
            <a:r>
              <a:rPr lang="zh-CN" altLang="en-US" sz="2400" dirty="0"/>
              <a:t>逐一密文比对的检索模式</a:t>
            </a:r>
            <a:endParaRPr lang="en-US" altLang="zh-CN" sz="2400" dirty="0"/>
          </a:p>
          <a:p>
            <a:endParaRPr lang="en-US" altLang="zh-CN" sz="2400" dirty="0"/>
          </a:p>
          <a:p>
            <a:pPr marL="82296" indent="0">
              <a:buNone/>
            </a:pPr>
            <a:endParaRPr lang="en-US" altLang="zh-CN" sz="2400" dirty="0"/>
          </a:p>
          <a:p>
            <a:r>
              <a:rPr lang="zh-CN" altLang="en-US" sz="2400" dirty="0"/>
              <a:t>存在的问题</a:t>
            </a:r>
            <a:endParaRPr lang="en-US" altLang="zh-CN" sz="2400" dirty="0"/>
          </a:p>
          <a:p>
            <a:pPr lvl="1"/>
            <a:r>
              <a:rPr lang="zh-CN" altLang="en-US" sz="2000" dirty="0"/>
              <a:t>检索效率和可搜索密文的总数线性相关</a:t>
            </a:r>
            <a:endParaRPr lang="en-US" altLang="zh-CN" sz="2000" dirty="0"/>
          </a:p>
          <a:p>
            <a:r>
              <a:rPr lang="zh-CN" altLang="en-US" sz="2400" dirty="0"/>
              <a:t>解决思路</a:t>
            </a:r>
            <a:endParaRPr lang="en-US" altLang="zh-CN" sz="2400" dirty="0"/>
          </a:p>
          <a:p>
            <a:pPr lvl="1"/>
            <a:r>
              <a:rPr lang="zh-CN" altLang="en-US" sz="2000" dirty="0"/>
              <a:t>相同关键字的可搜索密文构建隐藏链式结构</a:t>
            </a:r>
            <a:endParaRPr lang="en-US" altLang="zh-CN" sz="2000" dirty="0"/>
          </a:p>
          <a:p>
            <a:pPr marL="402336" lvl="1" indent="0">
              <a:buNone/>
            </a:pPr>
            <a:endParaRPr lang="en-US" altLang="zh-CN" dirty="0"/>
          </a:p>
        </p:txBody>
      </p:sp>
      <mc:AlternateContent xmlns:mc="http://schemas.openxmlformats.org/markup-compatibility/2006" xmlns:a14="http://schemas.microsoft.com/office/drawing/2010/main">
        <mc:Choice Requires="a14">
          <p:sp>
            <p:nvSpPr>
              <p:cNvPr id="5" name="矩形 4"/>
              <p:cNvSpPr/>
              <p:nvPr/>
            </p:nvSpPr>
            <p:spPr>
              <a:xfrm>
                <a:off x="1619672" y="2204864"/>
                <a:ext cx="648072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假设：</a:t>
                </a:r>
                <a:r>
                  <a:rPr lang="en-US" altLang="zh-CN" dirty="0" err="1">
                    <a:solidFill>
                      <a:schemeClr val="tx1"/>
                    </a:solidFill>
                  </a:rPr>
                  <a:t>Enc</a:t>
                </a: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𝑊</m:t>
                        </m:r>
                      </m:e>
                      <m:sub>
                        <m:r>
                          <a:rPr lang="en-US" altLang="zh-CN" b="0" i="1" smtClean="0">
                            <a:solidFill>
                              <a:schemeClr val="tx1"/>
                            </a:solidFill>
                            <a:latin typeface="Cambria Math" panose="02040503050406030204" pitchFamily="18" charset="0"/>
                          </a:rPr>
                          <m:t>1</m:t>
                        </m:r>
                      </m:sub>
                    </m:sSub>
                  </m:oMath>
                </a14:m>
                <a:r>
                  <a:rPr lang="en-US" altLang="zh-CN" dirty="0">
                    <a:solidFill>
                      <a:schemeClr val="tx1"/>
                    </a:solidFill>
                  </a:rPr>
                  <a:t>,</a:t>
                </a:r>
                <a14:m>
                  <m:oMath xmlns:m="http://schemas.openxmlformats.org/officeDocument/2006/math">
                    <m:sSub>
                      <m:sSubPr>
                        <m:ctrlPr>
                          <a:rPr lang="en-US" altLang="zh-CN"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𝑖𝑑</m:t>
                        </m:r>
                      </m:e>
                      <m:sub>
                        <m:r>
                          <a:rPr lang="en-US" altLang="zh-CN" b="0" i="1" dirty="0" smtClean="0">
                            <a:solidFill>
                              <a:schemeClr val="tx1"/>
                            </a:solidFill>
                            <a:latin typeface="Cambria Math" panose="02040503050406030204" pitchFamily="18" charset="0"/>
                          </a:rPr>
                          <m:t>1</m:t>
                        </m:r>
                      </m:sub>
                    </m:sSub>
                  </m:oMath>
                </a14:m>
                <a:r>
                  <a:rPr lang="en-US" altLang="zh-CN" dirty="0">
                    <a:solidFill>
                      <a:schemeClr val="tx1"/>
                    </a:solidFill>
                  </a:rPr>
                  <a:t>)     Enc(</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𝑊</m:t>
                        </m:r>
                      </m:e>
                      <m:sub>
                        <m:r>
                          <a:rPr lang="en-US" altLang="zh-CN" i="1">
                            <a:solidFill>
                              <a:schemeClr val="tx1"/>
                            </a:solidFill>
                            <a:latin typeface="Cambria Math" panose="02040503050406030204" pitchFamily="18" charset="0"/>
                          </a:rPr>
                          <m:t>1</m:t>
                        </m:r>
                      </m:sub>
                    </m:sSub>
                  </m:oMath>
                </a14:m>
                <a:r>
                  <a:rPr lang="en-US" altLang="zh-CN" dirty="0">
                    <a:solidFill>
                      <a:schemeClr val="tx1"/>
                    </a:solidFill>
                  </a:rPr>
                  <a:t>,</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𝑖𝑑</m:t>
                        </m:r>
                      </m:e>
                      <m:sub>
                        <m:r>
                          <a:rPr lang="en-US" altLang="zh-CN" b="0" i="1" dirty="0" smtClean="0">
                            <a:solidFill>
                              <a:schemeClr val="tx1"/>
                            </a:solidFill>
                            <a:latin typeface="Cambria Math" panose="02040503050406030204" pitchFamily="18" charset="0"/>
                          </a:rPr>
                          <m:t>2</m:t>
                        </m:r>
                      </m:sub>
                    </m:sSub>
                  </m:oMath>
                </a14:m>
                <a:r>
                  <a:rPr lang="en-US" altLang="zh-CN" dirty="0">
                    <a:solidFill>
                      <a:schemeClr val="tx1"/>
                    </a:solidFill>
                  </a:rPr>
                  <a:t>)         </a:t>
                </a:r>
                <a:r>
                  <a:rPr lang="en-US" altLang="zh-CN" dirty="0" err="1">
                    <a:solidFill>
                      <a:schemeClr val="tx1"/>
                    </a:solidFill>
                  </a:rPr>
                  <a:t>Enc</a:t>
                </a:r>
                <a:r>
                  <a:rPr lang="en-US" altLang="zh-CN" dirty="0">
                    <a:solidFill>
                      <a:schemeClr val="tx1"/>
                    </a:solidFill>
                  </a:rPr>
                  <a:t>(</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𝑊</m:t>
                        </m:r>
                      </m:e>
                      <m:sub>
                        <m:r>
                          <a:rPr lang="en-US" altLang="zh-CN" i="1">
                            <a:solidFill>
                              <a:schemeClr val="tx1"/>
                            </a:solidFill>
                            <a:latin typeface="Cambria Math" panose="02040503050406030204" pitchFamily="18" charset="0"/>
                          </a:rPr>
                          <m:t>1</m:t>
                        </m:r>
                      </m:sub>
                    </m:sSub>
                  </m:oMath>
                </a14:m>
                <a:r>
                  <a:rPr lang="en-US" altLang="zh-CN" dirty="0">
                    <a:solidFill>
                      <a:schemeClr val="tx1"/>
                    </a:solidFill>
                  </a:rPr>
                  <a:t>,</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𝑖𝑑</m:t>
                        </m:r>
                      </m:e>
                      <m:sub>
                        <m:r>
                          <a:rPr lang="en-US" altLang="zh-CN" b="0" i="1" dirty="0" smtClean="0">
                            <a:solidFill>
                              <a:schemeClr val="tx1"/>
                            </a:solidFill>
                            <a:latin typeface="Cambria Math" panose="02040503050406030204" pitchFamily="18" charset="0"/>
                          </a:rPr>
                          <m:t>3</m:t>
                        </m:r>
                      </m:sub>
                    </m:sSub>
                  </m:oMath>
                </a14:m>
                <a:r>
                  <a:rPr lang="en-US" altLang="zh-CN" dirty="0">
                    <a:solidFill>
                      <a:schemeClr val="tx1"/>
                    </a:solidFill>
                  </a:rPr>
                  <a:t>)</a:t>
                </a:r>
                <a:endParaRPr lang="zh-CN" altLang="en-US" dirty="0">
                  <a:solidFill>
                    <a:schemeClr val="tx1"/>
                  </a:solidFill>
                </a:endParaRPr>
              </a:p>
              <a:p>
                <a:pPr algn="just"/>
                <a:r>
                  <a:rPr lang="en-US" altLang="zh-CN" dirty="0">
                    <a:solidFill>
                      <a:schemeClr val="tx1"/>
                    </a:solidFill>
                  </a:rPr>
                  <a:t>      </a:t>
                </a:r>
                <a:r>
                  <a:rPr lang="en-US" altLang="zh-CN" dirty="0" err="1">
                    <a:solidFill>
                      <a:schemeClr val="tx1"/>
                    </a:solidFill>
                  </a:rPr>
                  <a:t>Enc</a:t>
                </a:r>
                <a:r>
                  <a:rPr lang="en-US" altLang="zh-CN" dirty="0">
                    <a:solidFill>
                      <a:schemeClr val="tx1"/>
                    </a:solidFill>
                  </a:rPr>
                  <a:t>(</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𝑊</m:t>
                        </m:r>
                      </m:e>
                      <m:sub>
                        <m:r>
                          <a:rPr lang="en-US" altLang="zh-CN" b="0" i="1" smtClean="0">
                            <a:solidFill>
                              <a:schemeClr val="tx1"/>
                            </a:solidFill>
                            <a:latin typeface="Cambria Math" panose="02040503050406030204" pitchFamily="18" charset="0"/>
                          </a:rPr>
                          <m:t>2</m:t>
                        </m:r>
                      </m:sub>
                    </m:sSub>
                  </m:oMath>
                </a14:m>
                <a:r>
                  <a:rPr lang="en-US" altLang="zh-CN" dirty="0">
                    <a:solidFill>
                      <a:schemeClr val="tx1"/>
                    </a:solidFill>
                  </a:rPr>
                  <a:t>,</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𝑖𝑑</m:t>
                        </m:r>
                      </m:e>
                      <m:sub>
                        <m:r>
                          <a:rPr lang="en-US" altLang="zh-CN" i="1" dirty="0">
                            <a:solidFill>
                              <a:schemeClr val="tx1"/>
                            </a:solidFill>
                            <a:latin typeface="Cambria Math" panose="02040503050406030204" pitchFamily="18" charset="0"/>
                          </a:rPr>
                          <m:t>1</m:t>
                        </m:r>
                      </m:sub>
                    </m:sSub>
                  </m:oMath>
                </a14:m>
                <a:r>
                  <a:rPr lang="en-US" altLang="zh-CN" dirty="0">
                    <a:solidFill>
                      <a:schemeClr val="tx1"/>
                    </a:solidFill>
                  </a:rPr>
                  <a:t>)</a:t>
                </a:r>
              </a:p>
              <a:p>
                <a:pPr algn="just"/>
                <a:r>
                  <a:rPr lang="en-US" altLang="zh-CN" dirty="0">
                    <a:solidFill>
                      <a:schemeClr val="tx1"/>
                    </a:solidFill>
                  </a:rPr>
                  <a:t>      Enc(</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𝑊</m:t>
                        </m:r>
                      </m:e>
                      <m:sub>
                        <m:r>
                          <a:rPr lang="en-US" altLang="zh-CN" b="0" i="1" smtClean="0">
                            <a:solidFill>
                              <a:schemeClr val="tx1"/>
                            </a:solidFill>
                            <a:latin typeface="Cambria Math" panose="02040503050406030204" pitchFamily="18" charset="0"/>
                          </a:rPr>
                          <m:t>3</m:t>
                        </m:r>
                      </m:sub>
                    </m:sSub>
                  </m:oMath>
                </a14:m>
                <a:r>
                  <a:rPr lang="en-US" altLang="zh-CN" dirty="0">
                    <a:solidFill>
                      <a:schemeClr val="tx1"/>
                    </a:solidFill>
                  </a:rPr>
                  <a:t>,</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𝑖𝑑</m:t>
                        </m:r>
                      </m:e>
                      <m:sub>
                        <m:r>
                          <a:rPr lang="en-US" altLang="zh-CN" i="1" dirty="0">
                            <a:solidFill>
                              <a:schemeClr val="tx1"/>
                            </a:solidFill>
                            <a:latin typeface="Cambria Math" panose="02040503050406030204" pitchFamily="18" charset="0"/>
                          </a:rPr>
                          <m:t>1</m:t>
                        </m:r>
                      </m:sub>
                    </m:sSub>
                  </m:oMath>
                </a14:m>
                <a:r>
                  <a:rPr lang="en-US" altLang="zh-CN" dirty="0">
                    <a:solidFill>
                      <a:schemeClr val="tx1"/>
                    </a:solidFill>
                  </a:rPr>
                  <a:t>)</a:t>
                </a:r>
                <a:endParaRPr lang="zh-CN" altLang="en-US" dirty="0">
                  <a:solidFill>
                    <a:schemeClr val="tx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619672" y="2204864"/>
                <a:ext cx="6480720" cy="864096"/>
              </a:xfrm>
              <a:prstGeom prst="rect">
                <a:avLst/>
              </a:prstGeom>
              <a:blipFill rotWithShape="0">
                <a:blip r:embed="rId2"/>
                <a:stretch>
                  <a:fillRect l="-656" t="-6897" b="-11724"/>
                </a:stretch>
              </a:blipFill>
              <a:ln>
                <a:solidFill>
                  <a:schemeClr val="tx1"/>
                </a:solidFill>
              </a:ln>
            </p:spPr>
            <p:txBody>
              <a:bodyPr/>
              <a:lstStyle/>
              <a:p>
                <a:r>
                  <a:rPr lang="zh-CN" altLang="en-US">
                    <a:noFill/>
                  </a:rPr>
                  <a:t> </a:t>
                </a:r>
              </a:p>
            </p:txBody>
          </p:sp>
        </mc:Fallback>
      </mc:AlternateContent>
      <p:sp>
        <p:nvSpPr>
          <p:cNvPr id="6" name="矩形 5"/>
          <p:cNvSpPr/>
          <p:nvPr/>
        </p:nvSpPr>
        <p:spPr>
          <a:xfrm>
            <a:off x="1435608" y="4945945"/>
            <a:ext cx="7240848" cy="1656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存储阶段：</a:t>
            </a:r>
            <a:endParaRPr lang="en-US" altLang="zh-CN" sz="1600" dirty="0">
              <a:solidFill>
                <a:schemeClr val="tx1"/>
              </a:solidFill>
            </a:endParaRPr>
          </a:p>
          <a:p>
            <a:endParaRPr lang="en-US" altLang="zh-CN" sz="1600" dirty="0">
              <a:solidFill>
                <a:schemeClr val="tx1"/>
              </a:solidFill>
            </a:endParaRPr>
          </a:p>
          <a:p>
            <a:endParaRPr lang="en-US" altLang="zh-CN" sz="1600" dirty="0">
              <a:solidFill>
                <a:schemeClr val="tx1"/>
              </a:solidFill>
            </a:endParaRPr>
          </a:p>
          <a:p>
            <a:endParaRPr lang="en-US" altLang="zh-CN" sz="1600" dirty="0">
              <a:solidFill>
                <a:schemeClr val="tx1"/>
              </a:solidFill>
            </a:endParaRPr>
          </a:p>
          <a:p>
            <a:endParaRPr lang="zh-CN" altLang="en-US" sz="1600" b="1" dirty="0">
              <a:solidFill>
                <a:schemeClr val="tx1"/>
              </a:solidFill>
            </a:endParaRPr>
          </a:p>
        </p:txBody>
      </p:sp>
      <p:grpSp>
        <p:nvGrpSpPr>
          <p:cNvPr id="15" name="组合 14"/>
          <p:cNvGrpSpPr/>
          <p:nvPr/>
        </p:nvGrpSpPr>
        <p:grpSpPr>
          <a:xfrm>
            <a:off x="1402615" y="5447794"/>
            <a:ext cx="7167264" cy="345349"/>
            <a:chOff x="1365176" y="5714150"/>
            <a:chExt cx="7220504" cy="345349"/>
          </a:xfrm>
        </p:grpSpPr>
        <p:cxnSp>
          <p:nvCxnSpPr>
            <p:cNvPr id="8" name="直接箭头连接符 7"/>
            <p:cNvCxnSpPr/>
            <p:nvPr/>
          </p:nvCxnSpPr>
          <p:spPr>
            <a:xfrm>
              <a:off x="3491880" y="5877272"/>
              <a:ext cx="432048" cy="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5940163" y="5877272"/>
              <a:ext cx="504056" cy="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3885841" y="5716520"/>
                  <a:ext cx="2195664" cy="326243"/>
                </a:xfrm>
                <a:prstGeom prst="rect">
                  <a:avLst/>
                </a:prstGeom>
                <a:noFill/>
              </p:spPr>
              <p:txBody>
                <a:bodyPr wrap="square"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2</m:t>
                          </m:r>
                        </m:sub>
                      </m:sSub>
                    </m:oMath>
                  </a14:m>
                  <a:r>
                    <a:rPr lang="en-US" altLang="zh-CN" sz="1400" dirty="0"/>
                    <a:t>||</a:t>
                  </a:r>
                  <a:r>
                    <a:rPr lang="en-US" altLang="zh-CN" sz="1400" dirty="0" err="1"/>
                    <a:t>Enc</a:t>
                  </a:r>
                  <a:r>
                    <a:rPr lang="en-US" altLang="zh-CN" sz="1400"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oMath>
                  </a14:m>
                  <a:r>
                    <a:rPr lang="en-US" altLang="zh-CN" sz="1400" dirty="0"/>
                    <a:t>,</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𝑖𝑑</m:t>
                          </m:r>
                        </m:e>
                        <m:sub>
                          <m:r>
                            <a:rPr lang="en-US" altLang="zh-CN" sz="1400" b="0" i="1" dirty="0" smtClean="0">
                              <a:latin typeface="Cambria Math" panose="02040503050406030204" pitchFamily="18" charset="0"/>
                            </a:rPr>
                            <m:t>2</m:t>
                          </m:r>
                        </m:sub>
                      </m:sSub>
                    </m:oMath>
                  </a14:m>
                  <a:r>
                    <a:rPr lang="en-US" altLang="zh-CN" sz="1400" b="1"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,3</m:t>
                          </m:r>
                        </m:sub>
                      </m:sSub>
                      <m:r>
                        <a:rPr lang="en-US" altLang="zh-CN" sz="1400" i="1">
                          <a:latin typeface="Cambria Math" panose="02040503050406030204" pitchFamily="18" charset="0"/>
                        </a:rPr>
                        <m:t>)</m:t>
                      </m:r>
                    </m:oMath>
                  </a14:m>
                  <a:endParaRPr lang="zh-CN" altLang="en-US" sz="14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885841" y="5716520"/>
                  <a:ext cx="2195664" cy="326243"/>
                </a:xfrm>
                <a:prstGeom prst="rect">
                  <a:avLst/>
                </a:prstGeom>
                <a:blipFill>
                  <a:blip r:embed="rId3"/>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365176" y="5733256"/>
                  <a:ext cx="2126704" cy="326243"/>
                </a:xfrm>
                <a:prstGeom prst="rect">
                  <a:avLst/>
                </a:prstGeom>
                <a:noFill/>
              </p:spPr>
              <p:txBody>
                <a:bodyPr wrap="square" rtlCol="0">
                  <a:spAutoFit/>
                </a:bodyPr>
                <a:lstStyle/>
                <a:p>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,1</m:t>
                          </m:r>
                        </m:sub>
                      </m:sSub>
                    </m:oMath>
                  </a14:m>
                  <a:r>
                    <a:rPr lang="en-US" altLang="zh-CN" sz="1400" dirty="0"/>
                    <a:t>||</a:t>
                  </a:r>
                  <a:r>
                    <a:rPr lang="en-US" altLang="zh-CN" sz="1400" dirty="0" err="1"/>
                    <a:t>Enc</a:t>
                  </a:r>
                  <a:r>
                    <a:rPr lang="en-US" altLang="zh-CN" sz="1400"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oMath>
                  </a14:m>
                  <a:r>
                    <a:rPr lang="en-US" altLang="zh-CN" sz="1400" dirty="0"/>
                    <a:t>,</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𝑖𝑑</m:t>
                          </m:r>
                        </m:e>
                        <m:sub>
                          <m:r>
                            <a:rPr lang="en-US" altLang="zh-CN" sz="1400" i="1" dirty="0">
                              <a:latin typeface="Cambria Math" panose="02040503050406030204" pitchFamily="18" charset="0"/>
                            </a:rPr>
                            <m:t>1</m:t>
                          </m:r>
                        </m:sub>
                      </m:sSub>
                    </m:oMath>
                  </a14:m>
                  <a:r>
                    <a:rPr lang="en-US" altLang="zh-CN" sz="1400" b="1"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,2</m:t>
                          </m:r>
                        </m:sub>
                      </m:sSub>
                    </m:oMath>
                  </a14:m>
                  <a:r>
                    <a:rPr lang="en-US" altLang="zh-CN" sz="1400" b="1" dirty="0"/>
                    <a:t>)</a:t>
                  </a:r>
                  <a:endParaRPr lang="zh-CN" altLang="en-US" sz="1400" b="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365176" y="5733256"/>
                  <a:ext cx="2126704" cy="326243"/>
                </a:xfrm>
                <a:prstGeom prst="rect">
                  <a:avLst/>
                </a:prstGeom>
                <a:blipFill rotWithShape="0">
                  <a:blip r:embed="rId4"/>
                  <a:stretch>
                    <a:fillRect t="-7547" r="-5202" b="-9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6390016" y="5714150"/>
                  <a:ext cx="2195664" cy="326243"/>
                </a:xfrm>
                <a:prstGeom prst="rect">
                  <a:avLst/>
                </a:prstGeom>
                <a:noFill/>
              </p:spPr>
              <p:txBody>
                <a:bodyPr wrap="square"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3</m:t>
                          </m:r>
                        </m:sub>
                      </m:sSub>
                    </m:oMath>
                  </a14:m>
                  <a:r>
                    <a:rPr lang="en-US" altLang="zh-CN" sz="1400" dirty="0"/>
                    <a:t>||</a:t>
                  </a:r>
                  <a:r>
                    <a:rPr lang="en-US" altLang="zh-CN" sz="1400" dirty="0" err="1"/>
                    <a:t>Enc</a:t>
                  </a:r>
                  <a:r>
                    <a:rPr lang="en-US" altLang="zh-CN" sz="1400"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oMath>
                  </a14:m>
                  <a:r>
                    <a:rPr lang="en-US" altLang="zh-CN" sz="1400" dirty="0"/>
                    <a:t>,</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𝑖𝑑</m:t>
                          </m:r>
                        </m:e>
                        <m:sub>
                          <m:r>
                            <a:rPr lang="en-US" altLang="zh-CN" sz="1400" b="0" i="1" dirty="0" smtClean="0">
                              <a:latin typeface="Cambria Math" panose="02040503050406030204" pitchFamily="18" charset="0"/>
                            </a:rPr>
                            <m:t>3</m:t>
                          </m:r>
                        </m:sub>
                      </m:sSub>
                    </m:oMath>
                  </a14:m>
                  <a:r>
                    <a:rPr lang="en-US" altLang="zh-CN" sz="1400" b="1" dirty="0"/>
                    <a:t>,</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4</m:t>
                          </m:r>
                        </m:sub>
                      </m:sSub>
                      <m:r>
                        <a:rPr lang="en-US" altLang="zh-CN" sz="1400" i="1">
                          <a:latin typeface="Cambria Math" panose="02040503050406030204" pitchFamily="18" charset="0"/>
                        </a:rPr>
                        <m:t>)</m:t>
                      </m:r>
                    </m:oMath>
                  </a14:m>
                  <a:endParaRPr lang="zh-CN" altLang="en-US" sz="1400" b="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6390016" y="5714150"/>
                  <a:ext cx="2195664" cy="326243"/>
                </a:xfrm>
                <a:prstGeom prst="rect">
                  <a:avLst/>
                </a:prstGeom>
                <a:blipFill>
                  <a:blip r:embed="rId5"/>
                  <a:stretch>
                    <a:fillRect b="-740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文本框 19"/>
              <p:cNvSpPr txBox="1"/>
              <p:nvPr/>
            </p:nvSpPr>
            <p:spPr>
              <a:xfrm>
                <a:off x="1402615" y="5861504"/>
                <a:ext cx="2126704" cy="326243"/>
              </a:xfrm>
              <a:prstGeom prst="rect">
                <a:avLst/>
              </a:prstGeom>
              <a:noFill/>
            </p:spPr>
            <p:txBody>
              <a:bodyPr wrap="square"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,1</m:t>
                        </m:r>
                      </m:sub>
                    </m:sSub>
                  </m:oMath>
                </a14:m>
                <a:r>
                  <a:rPr lang="en-US" altLang="zh-CN" sz="1400" dirty="0"/>
                  <a:t>||</a:t>
                </a:r>
                <a:r>
                  <a:rPr lang="en-US" altLang="zh-CN" sz="1400" dirty="0" err="1"/>
                  <a:t>Enc</a:t>
                </a:r>
                <a:r>
                  <a:rPr lang="en-US" altLang="zh-CN" sz="1400"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2</m:t>
                        </m:r>
                      </m:sub>
                    </m:sSub>
                  </m:oMath>
                </a14:m>
                <a:r>
                  <a:rPr lang="en-US" altLang="zh-CN" sz="1400" dirty="0"/>
                  <a:t>,</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𝑖𝑑</m:t>
                        </m:r>
                      </m:e>
                      <m:sub>
                        <m:r>
                          <a:rPr lang="en-US" altLang="zh-CN" sz="1400" i="1" dirty="0">
                            <a:latin typeface="Cambria Math" panose="02040503050406030204" pitchFamily="18" charset="0"/>
                          </a:rPr>
                          <m:t>1</m:t>
                        </m:r>
                      </m:sub>
                    </m:sSub>
                  </m:oMath>
                </a14:m>
                <a:r>
                  <a:rPr lang="en-US" altLang="zh-CN" sz="1400" b="1"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,2</m:t>
                        </m:r>
                      </m:sub>
                    </m:sSub>
                  </m:oMath>
                </a14:m>
                <a:r>
                  <a:rPr lang="en-US" altLang="zh-CN" sz="1400" b="1" dirty="0"/>
                  <a:t>)</a:t>
                </a:r>
                <a:endParaRPr lang="zh-CN" altLang="en-US" sz="1400" b="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402615" y="5861504"/>
                <a:ext cx="2126704" cy="326243"/>
              </a:xfrm>
              <a:prstGeom prst="rect">
                <a:avLst/>
              </a:prstGeom>
              <a:blipFill rotWithShape="0">
                <a:blip r:embed="rId6"/>
                <a:stretch>
                  <a:fillRect t="-7547" r="-5158" b="-9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412584" y="6229427"/>
                <a:ext cx="2126704" cy="327205"/>
              </a:xfrm>
              <a:prstGeom prst="rect">
                <a:avLst/>
              </a:prstGeom>
              <a:noFill/>
            </p:spPr>
            <p:txBody>
              <a:bodyPr wrap="square"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3</m:t>
                            </m:r>
                          </m:sub>
                        </m:sSub>
                        <m:r>
                          <a:rPr lang="en-US" altLang="zh-CN" sz="1400" i="1">
                            <a:latin typeface="Cambria Math" panose="02040503050406030204" pitchFamily="18" charset="0"/>
                          </a:rPr>
                          <m:t>,1</m:t>
                        </m:r>
                      </m:sub>
                    </m:sSub>
                  </m:oMath>
                </a14:m>
                <a:r>
                  <a:rPr lang="en-US" altLang="zh-CN" sz="1400" dirty="0"/>
                  <a:t>||</a:t>
                </a:r>
                <a:r>
                  <a:rPr lang="en-US" altLang="zh-CN" sz="1400" dirty="0" err="1"/>
                  <a:t>Enc</a:t>
                </a:r>
                <a:r>
                  <a:rPr lang="en-US" altLang="zh-CN" sz="1400" dirty="0"/>
                  <a:t>(</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3</m:t>
                        </m:r>
                      </m:sub>
                    </m:sSub>
                  </m:oMath>
                </a14:m>
                <a:r>
                  <a:rPr lang="en-US" altLang="zh-CN" sz="1400" dirty="0"/>
                  <a:t>,</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𝑖𝑑</m:t>
                        </m:r>
                      </m:e>
                      <m:sub>
                        <m:r>
                          <a:rPr lang="en-US" altLang="zh-CN" sz="1400" i="1" dirty="0">
                            <a:latin typeface="Cambria Math" panose="02040503050406030204" pitchFamily="18" charset="0"/>
                          </a:rPr>
                          <m:t>1</m:t>
                        </m:r>
                      </m:sub>
                    </m:sSub>
                  </m:oMath>
                </a14:m>
                <a:r>
                  <a:rPr lang="en-US" altLang="zh-CN" sz="1400" b="1"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3</m:t>
                            </m:r>
                          </m:sub>
                        </m:sSub>
                        <m:r>
                          <a:rPr lang="en-US" altLang="zh-CN" sz="1400" i="1">
                            <a:latin typeface="Cambria Math" panose="02040503050406030204" pitchFamily="18" charset="0"/>
                          </a:rPr>
                          <m:t>,2</m:t>
                        </m:r>
                      </m:sub>
                    </m:sSub>
                  </m:oMath>
                </a14:m>
                <a:r>
                  <a:rPr lang="en-US" altLang="zh-CN" sz="1400" b="1" dirty="0"/>
                  <a:t>)</a:t>
                </a:r>
                <a:endParaRPr lang="zh-CN" altLang="en-US" sz="1400" b="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1412584" y="6229427"/>
                <a:ext cx="2126704" cy="327205"/>
              </a:xfrm>
              <a:prstGeom prst="rect">
                <a:avLst/>
              </a:prstGeom>
              <a:blipFill rotWithShape="0">
                <a:blip r:embed="rId7"/>
                <a:stretch>
                  <a:fillRect t="-7407" r="-5158" b="-74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4448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密码法的核心内容</a:t>
            </a:r>
          </a:p>
        </p:txBody>
      </p:sp>
      <p:sp>
        <p:nvSpPr>
          <p:cNvPr id="3" name="内容占位符 2"/>
          <p:cNvSpPr>
            <a:spLocks noGrp="1"/>
          </p:cNvSpPr>
          <p:nvPr>
            <p:ph idx="1"/>
          </p:nvPr>
        </p:nvSpPr>
        <p:spPr>
          <a:xfrm>
            <a:off x="1043608" y="1484784"/>
            <a:ext cx="7890080" cy="4800600"/>
          </a:xfrm>
        </p:spPr>
        <p:txBody>
          <a:bodyPr>
            <a:normAutofit/>
          </a:bodyPr>
          <a:lstStyle/>
          <a:p>
            <a:r>
              <a:rPr lang="zh-CN" altLang="en-US" dirty="0"/>
              <a:t>明确规定了商用密码的使用与研发</a:t>
            </a:r>
            <a:endParaRPr lang="en-US" altLang="zh-CN" dirty="0"/>
          </a:p>
          <a:p>
            <a:pPr lvl="1"/>
            <a:r>
              <a:rPr lang="zh-CN" altLang="en-US" dirty="0"/>
              <a:t>国家建立与完善商用密码标准体系，并制定商用密码国家强制标准</a:t>
            </a:r>
            <a:endParaRPr lang="en-US" altLang="zh-CN" dirty="0"/>
          </a:p>
          <a:p>
            <a:pPr lvl="1"/>
            <a:r>
              <a:rPr lang="zh-CN" altLang="en-US" dirty="0"/>
              <a:t>推进商用密码检测认证体系建设</a:t>
            </a:r>
            <a:endParaRPr lang="en-US" altLang="zh-CN" dirty="0"/>
          </a:p>
          <a:p>
            <a:pPr lvl="1"/>
            <a:r>
              <a:rPr lang="zh-CN" altLang="en-US" dirty="0"/>
              <a:t>明确对关键信息基础设施应当使用商用密码进行保护</a:t>
            </a:r>
            <a:endParaRPr lang="en-US" altLang="zh-CN" dirty="0"/>
          </a:p>
          <a:p>
            <a:pPr lvl="1"/>
            <a:r>
              <a:rPr lang="zh-CN" altLang="en-US" dirty="0"/>
              <a:t>明确商用密码进出口许可制度</a:t>
            </a:r>
            <a:endParaRPr lang="en-US" altLang="zh-CN" dirty="0"/>
          </a:p>
          <a:p>
            <a:pPr lvl="1"/>
            <a:r>
              <a:rPr lang="zh-CN" altLang="en-US" dirty="0"/>
              <a:t>明确保证商用密码知识产权，允许商用密码研发检测机构对密码管理部门隐藏密码源代码等相关信息</a:t>
            </a:r>
            <a:endParaRPr lang="en-US" altLang="zh-CN" dirty="0"/>
          </a:p>
        </p:txBody>
      </p:sp>
    </p:spTree>
    <p:extLst>
      <p:ext uri="{BB962C8B-B14F-4D97-AF65-F5344CB8AC3E}">
        <p14:creationId xmlns:p14="http://schemas.microsoft.com/office/powerpoint/2010/main" val="37728845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SSE</a:t>
            </a:r>
            <a:r>
              <a:rPr lang="zh-CN" altLang="en-US" dirty="0"/>
              <a:t>的设计思路（</a:t>
            </a:r>
            <a:r>
              <a:rPr lang="en-US" altLang="zh-CN" dirty="0"/>
              <a:t>3</a:t>
            </a:r>
            <a:r>
              <a:rPr lang="zh-CN" altLang="en-US" dirty="0"/>
              <a:t>）</a:t>
            </a:r>
          </a:p>
        </p:txBody>
      </p:sp>
      <p:sp>
        <p:nvSpPr>
          <p:cNvPr id="3" name="内容占位符 2"/>
          <p:cNvSpPr>
            <a:spLocks noGrp="1"/>
          </p:cNvSpPr>
          <p:nvPr>
            <p:ph idx="1"/>
          </p:nvPr>
        </p:nvSpPr>
        <p:spPr>
          <a:xfrm>
            <a:off x="1435608" y="1196752"/>
            <a:ext cx="7498080" cy="3546189"/>
          </a:xfrm>
        </p:spPr>
        <p:txBody>
          <a:bodyPr>
            <a:noAutofit/>
          </a:bodyPr>
          <a:lstStyle/>
          <a:p>
            <a:r>
              <a:rPr lang="zh-CN" altLang="en-US" sz="2000" dirty="0"/>
              <a:t>密文删除</a:t>
            </a:r>
            <a:endParaRPr lang="en-US" altLang="zh-CN" sz="2000" dirty="0"/>
          </a:p>
          <a:p>
            <a:pPr lvl="1"/>
            <a:r>
              <a:rPr lang="zh-CN" altLang="en-US" sz="1800" dirty="0"/>
              <a:t>思路</a:t>
            </a:r>
            <a:r>
              <a:rPr lang="en-US" altLang="zh-CN" sz="1800" dirty="0"/>
              <a:t>1</a:t>
            </a:r>
            <a:r>
              <a:rPr lang="zh-CN" altLang="en-US" sz="1800" dirty="0"/>
              <a:t>：“以添加代删除”</a:t>
            </a:r>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pPr marL="402336" lvl="1" indent="0">
              <a:buNone/>
            </a:pPr>
            <a:endParaRPr lang="en-US" altLang="zh-CN" sz="1800" dirty="0"/>
          </a:p>
          <a:p>
            <a:pPr lvl="1"/>
            <a:r>
              <a:rPr lang="zh-CN" altLang="en-US" sz="1800" dirty="0"/>
              <a:t>存在的问题：仅完成逻辑删除</a:t>
            </a:r>
            <a:endParaRPr lang="en-US" altLang="zh-CN" sz="1800" dirty="0"/>
          </a:p>
          <a:p>
            <a:pPr lvl="1"/>
            <a:r>
              <a:rPr lang="zh-CN" altLang="en-US" sz="1800" dirty="0"/>
              <a:t>思路</a:t>
            </a:r>
            <a:r>
              <a:rPr lang="en-US" altLang="zh-CN" sz="1800" dirty="0"/>
              <a:t>2</a:t>
            </a:r>
            <a:r>
              <a:rPr lang="zh-CN" altLang="en-US" sz="1800" dirty="0"/>
              <a:t>：构建面向文件标识的可搜索密文</a:t>
            </a:r>
            <a:endParaRPr lang="en-US" altLang="zh-CN" sz="1800" dirty="0"/>
          </a:p>
          <a:p>
            <a:pPr lvl="1"/>
            <a:r>
              <a:rPr lang="zh-CN" altLang="en-US" sz="1800" dirty="0"/>
              <a:t>存在的问题：物理删除降低了安全性，即删除过程增加了信息泄露</a:t>
            </a:r>
          </a:p>
        </p:txBody>
      </p:sp>
      <mc:AlternateContent xmlns:mc="http://schemas.openxmlformats.org/markup-compatibility/2006" xmlns:a14="http://schemas.microsoft.com/office/drawing/2010/main">
        <mc:Choice Requires="a14">
          <p:sp>
            <p:nvSpPr>
              <p:cNvPr id="4" name="矩形 3"/>
              <p:cNvSpPr/>
              <p:nvPr/>
            </p:nvSpPr>
            <p:spPr>
              <a:xfrm>
                <a:off x="1435608" y="1988840"/>
                <a:ext cx="7384864" cy="16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rPr>
                  <a:t>如何删除</a:t>
                </a:r>
                <a:r>
                  <a:rPr lang="en-US" altLang="zh-CN" sz="1200" dirty="0">
                    <a:solidFill>
                      <a:schemeClr val="tx1"/>
                    </a:solidFill>
                  </a:rPr>
                  <a:t>(</a:t>
                </a:r>
                <a14:m>
                  <m:oMath xmlns:m="http://schemas.openxmlformats.org/officeDocument/2006/math">
                    <m:sSub>
                      <m:sSubPr>
                        <m:ctrlPr>
                          <a:rPr lang="en-US" altLang="zh-CN" sz="120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𝑊</m:t>
                        </m:r>
                      </m:e>
                      <m:sub>
                        <m:r>
                          <a:rPr lang="en-US" altLang="zh-CN" sz="1200" b="0" i="1" smtClean="0">
                            <a:solidFill>
                              <a:schemeClr val="tx1"/>
                            </a:solidFill>
                            <a:latin typeface="Cambria Math" panose="02040503050406030204" pitchFamily="18" charset="0"/>
                          </a:rPr>
                          <m:t>1</m:t>
                        </m:r>
                      </m:sub>
                    </m:sSub>
                  </m:oMath>
                </a14:m>
                <a:r>
                  <a:rPr lang="en-US" altLang="zh-CN" sz="1200" dirty="0">
                    <a:solidFill>
                      <a:schemeClr val="tx1"/>
                    </a:solidFill>
                  </a:rPr>
                  <a:t>,</a:t>
                </a:r>
                <a14:m>
                  <m:oMath xmlns:m="http://schemas.openxmlformats.org/officeDocument/2006/math">
                    <m:sSub>
                      <m:sSubPr>
                        <m:ctrlPr>
                          <a:rPr lang="en-US" altLang="zh-CN" sz="1200" i="1" dirty="0" smtClean="0">
                            <a:solidFill>
                              <a:schemeClr val="tx1"/>
                            </a:solidFill>
                            <a:latin typeface="Cambria Math" panose="02040503050406030204" pitchFamily="18" charset="0"/>
                          </a:rPr>
                        </m:ctrlPr>
                      </m:sSubPr>
                      <m:e>
                        <m:r>
                          <a:rPr lang="en-US" altLang="zh-CN" sz="1200" b="0" i="1" dirty="0" smtClean="0">
                            <a:solidFill>
                              <a:schemeClr val="tx1"/>
                            </a:solidFill>
                            <a:latin typeface="Cambria Math" panose="02040503050406030204" pitchFamily="18" charset="0"/>
                          </a:rPr>
                          <m:t>𝑖𝑑</m:t>
                        </m:r>
                      </m:e>
                      <m:sub>
                        <m:r>
                          <a:rPr lang="en-US" altLang="zh-CN" sz="1200" b="0" i="1" dirty="0" smtClean="0">
                            <a:solidFill>
                              <a:schemeClr val="tx1"/>
                            </a:solidFill>
                            <a:latin typeface="Cambria Math" panose="02040503050406030204" pitchFamily="18" charset="0"/>
                          </a:rPr>
                          <m:t>1</m:t>
                        </m:r>
                      </m:sub>
                    </m:sSub>
                  </m:oMath>
                </a14:m>
                <a:r>
                  <a:rPr lang="en-US" altLang="zh-CN" sz="1200" dirty="0">
                    <a:solidFill>
                      <a:schemeClr val="tx1"/>
                    </a:solidFill>
                  </a:rPr>
                  <a:t>)</a:t>
                </a:r>
                <a:r>
                  <a:rPr lang="zh-CN" altLang="en-US" sz="1200" dirty="0">
                    <a:solidFill>
                      <a:schemeClr val="tx1"/>
                    </a:solidFill>
                  </a:rPr>
                  <a:t>对应的密文</a:t>
                </a:r>
                <a:endParaRPr lang="en-US" altLang="zh-CN" sz="1200" dirty="0">
                  <a:solidFill>
                    <a:schemeClr val="tx1"/>
                  </a:solidFill>
                </a:endParaRPr>
              </a:p>
              <a:p>
                <a:endParaRPr lang="en-US" altLang="zh-CN" sz="1200" dirty="0">
                  <a:solidFill>
                    <a:schemeClr val="tx1"/>
                  </a:solidFill>
                </a:endParaRPr>
              </a:p>
              <a:p>
                <a:r>
                  <a:rPr lang="zh-CN" altLang="en-US" sz="1200" dirty="0">
                    <a:solidFill>
                      <a:schemeClr val="tx1"/>
                    </a:solidFill>
                  </a:rPr>
                  <a:t>存储阶段：</a:t>
                </a:r>
                <a:endParaRPr lang="en-US" altLang="zh-CN" sz="1200" dirty="0">
                  <a:solidFill>
                    <a:schemeClr val="tx1"/>
                  </a:solidFill>
                </a:endParaRPr>
              </a:p>
              <a:p>
                <a:endParaRPr lang="en-US" altLang="zh-CN" sz="1200" dirty="0">
                  <a:solidFill>
                    <a:schemeClr val="tx1"/>
                  </a:solidFill>
                </a:endParaRPr>
              </a:p>
              <a:p>
                <a:r>
                  <a:rPr lang="zh-CN" altLang="en-US" sz="1200" dirty="0">
                    <a:solidFill>
                      <a:schemeClr val="tx1"/>
                    </a:solidFill>
                  </a:rPr>
                  <a:t>删除阶段：当</a:t>
                </a:r>
                <a14:m>
                  <m:oMath xmlns:m="http://schemas.openxmlformats.org/officeDocument/2006/math">
                    <m:sSub>
                      <m:sSubPr>
                        <m:ctrlPr>
                          <a:rPr lang="en-US" altLang="zh-CN" sz="120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𝑊</m:t>
                        </m:r>
                      </m:e>
                      <m:sub>
                        <m:r>
                          <a:rPr lang="en-US" altLang="zh-CN" sz="1200" b="0" i="1" smtClean="0">
                            <a:solidFill>
                              <a:schemeClr val="tx1"/>
                            </a:solidFill>
                            <a:latin typeface="Cambria Math" panose="02040503050406030204" pitchFamily="18" charset="0"/>
                          </a:rPr>
                          <m:t>1</m:t>
                        </m:r>
                      </m:sub>
                    </m:sSub>
                    <m:r>
                      <a:rPr lang="zh-CN" altLang="en-US" sz="1200" i="1">
                        <a:solidFill>
                          <a:schemeClr val="tx1"/>
                        </a:solidFill>
                        <a:latin typeface="Cambria Math" panose="02040503050406030204" pitchFamily="18" charset="0"/>
                      </a:rPr>
                      <m:t>被</m:t>
                    </m:r>
                  </m:oMath>
                </a14:m>
                <a:r>
                  <a:rPr lang="zh-CN" altLang="en-US" sz="1200" dirty="0">
                    <a:solidFill>
                      <a:schemeClr val="tx1"/>
                    </a:solidFill>
                  </a:rPr>
                  <a:t>检索时</a:t>
                </a:r>
                <a:r>
                  <a:rPr lang="en-US" altLang="zh-CN" sz="1200" dirty="0">
                    <a:solidFill>
                      <a:schemeClr val="tx1"/>
                    </a:solidFill>
                  </a:rPr>
                  <a:t>.</a:t>
                </a:r>
              </a:p>
              <a:p>
                <a:pPr marL="1200150" lvl="2" indent="-285750">
                  <a:buFont typeface="Wingdings" panose="05000000000000000000" pitchFamily="2" charset="2"/>
                  <a:buChar char="Ø"/>
                </a:pPr>
                <a:r>
                  <a:rPr lang="en-US" altLang="zh-CN" sz="1200" dirty="0">
                    <a:solidFill>
                      <a:schemeClr val="tx1"/>
                    </a:solidFill>
                  </a:rPr>
                  <a:t> </a:t>
                </a:r>
                <a:r>
                  <a:rPr lang="zh-CN" altLang="en-US" sz="1200" dirty="0">
                    <a:solidFill>
                      <a:schemeClr val="tx1"/>
                    </a:solidFill>
                  </a:rPr>
                  <a:t>从搜索链中找到所有满足条件的密文，得到</a:t>
                </a:r>
                <a14:m>
                  <m:oMath xmlns:m="http://schemas.openxmlformats.org/officeDocument/2006/math">
                    <m:sSub>
                      <m:sSubPr>
                        <m:ctrlPr>
                          <a:rPr lang="en-US" altLang="zh-CN" sz="1200" i="1" smtClean="0">
                            <a:solidFill>
                              <a:schemeClr val="tx1"/>
                            </a:solidFill>
                            <a:latin typeface="Cambria Math" panose="02040503050406030204" pitchFamily="18" charset="0"/>
                          </a:rPr>
                        </m:ctrlPr>
                      </m:sSubPr>
                      <m:e>
                        <m:r>
                          <m:rPr>
                            <m:sty m:val="p"/>
                          </m:rPr>
                          <a:rPr lang="en-US" altLang="zh-CN" sz="1200" i="1">
                            <a:solidFill>
                              <a:schemeClr val="tx1"/>
                            </a:solidFill>
                            <a:latin typeface="Cambria Math" panose="02040503050406030204" pitchFamily="18" charset="0"/>
                          </a:rPr>
                          <m:t>id</m:t>
                        </m:r>
                      </m:e>
                      <m:sub>
                        <m:r>
                          <a:rPr lang="en-US" altLang="zh-CN" sz="1200" b="0" i="1" smtClean="0">
                            <a:solidFill>
                              <a:schemeClr val="tx1"/>
                            </a:solidFill>
                            <a:latin typeface="Cambria Math" panose="02040503050406030204" pitchFamily="18" charset="0"/>
                          </a:rPr>
                          <m:t>1</m:t>
                        </m:r>
                      </m:sub>
                    </m:sSub>
                    <m:r>
                      <a:rPr lang="en-US" altLang="zh-CN" sz="1200" b="0" i="1" smtClean="0">
                        <a:solidFill>
                          <a:schemeClr val="tx1"/>
                        </a:solidFill>
                        <a:latin typeface="Cambria Math" panose="02040503050406030204" pitchFamily="18" charset="0"/>
                      </a:rPr>
                      <m:t>,</m:t>
                    </m:r>
                    <m:sSub>
                      <m:sSubPr>
                        <m:ctrlPr>
                          <a:rPr lang="en-US" altLang="zh-CN" sz="1200" i="1">
                            <a:solidFill>
                              <a:schemeClr val="tx1"/>
                            </a:solidFill>
                            <a:latin typeface="Cambria Math" panose="02040503050406030204" pitchFamily="18" charset="0"/>
                          </a:rPr>
                        </m:ctrlPr>
                      </m:sSubPr>
                      <m:e>
                        <m:r>
                          <m:rPr>
                            <m:sty m:val="p"/>
                          </m:rPr>
                          <a:rPr lang="en-US" altLang="zh-CN" sz="1200" i="1">
                            <a:solidFill>
                              <a:schemeClr val="tx1"/>
                            </a:solidFill>
                            <a:latin typeface="Cambria Math" panose="02040503050406030204" pitchFamily="18" charset="0"/>
                          </a:rPr>
                          <m:t>id</m:t>
                        </m:r>
                      </m:e>
                      <m:sub>
                        <m:r>
                          <a:rPr lang="en-US" altLang="zh-CN" sz="1200" b="0" i="1" smtClean="0">
                            <a:solidFill>
                              <a:schemeClr val="tx1"/>
                            </a:solidFill>
                            <a:latin typeface="Cambria Math" panose="02040503050406030204" pitchFamily="18" charset="0"/>
                          </a:rPr>
                          <m:t>2</m:t>
                        </m:r>
                      </m:sub>
                    </m:sSub>
                    <m:r>
                      <a:rPr lang="en-US" altLang="zh-CN" sz="1200" b="0" i="0" smtClean="0">
                        <a:solidFill>
                          <a:schemeClr val="tx1"/>
                        </a:solidFill>
                        <a:latin typeface="Cambria Math" panose="02040503050406030204" pitchFamily="18" charset="0"/>
                      </a:rPr>
                      <m:t>,</m:t>
                    </m:r>
                    <m:sSub>
                      <m:sSubPr>
                        <m:ctrlPr>
                          <a:rPr lang="en-US" altLang="zh-CN" sz="1200" i="1">
                            <a:solidFill>
                              <a:schemeClr val="tx1"/>
                            </a:solidFill>
                            <a:latin typeface="Cambria Math" panose="02040503050406030204" pitchFamily="18" charset="0"/>
                          </a:rPr>
                        </m:ctrlPr>
                      </m:sSubPr>
                      <m:e>
                        <m:r>
                          <m:rPr>
                            <m:sty m:val="p"/>
                          </m:rPr>
                          <a:rPr lang="en-US" altLang="zh-CN" sz="1200" i="1">
                            <a:solidFill>
                              <a:schemeClr val="tx1"/>
                            </a:solidFill>
                            <a:latin typeface="Cambria Math" panose="02040503050406030204" pitchFamily="18" charset="0"/>
                          </a:rPr>
                          <m:t>id</m:t>
                        </m:r>
                      </m:e>
                      <m:sub>
                        <m:r>
                          <a:rPr lang="en-US" altLang="zh-CN" sz="1200" b="0" i="1" smtClean="0">
                            <a:solidFill>
                              <a:schemeClr val="tx1"/>
                            </a:solidFill>
                            <a:latin typeface="Cambria Math" panose="02040503050406030204" pitchFamily="18" charset="0"/>
                          </a:rPr>
                          <m:t>3</m:t>
                        </m:r>
                      </m:sub>
                    </m:sSub>
                    <m:r>
                      <a:rPr lang="zh-CN" altLang="en-US" sz="1200" i="1" smtClean="0">
                        <a:solidFill>
                          <a:schemeClr val="tx1"/>
                        </a:solidFill>
                        <a:latin typeface="Cambria Math" panose="02040503050406030204" pitchFamily="18" charset="0"/>
                      </a:rPr>
                      <m:t>；</m:t>
                    </m:r>
                  </m:oMath>
                </a14:m>
                <a:endParaRPr lang="en-US" altLang="zh-CN" sz="1200" dirty="0">
                  <a:solidFill>
                    <a:schemeClr val="tx1"/>
                  </a:solidFill>
                </a:endParaRPr>
              </a:p>
              <a:p>
                <a:pPr marL="1200150" lvl="2" indent="-285750">
                  <a:buFont typeface="Wingdings" panose="05000000000000000000" pitchFamily="2" charset="2"/>
                  <a:buChar char="Ø"/>
                </a:pPr>
                <a:r>
                  <a:rPr lang="zh-CN" altLang="en-US" sz="1200" dirty="0">
                    <a:solidFill>
                      <a:schemeClr val="tx1"/>
                    </a:solidFill>
                  </a:rPr>
                  <a:t> 从删除链中找到所有满足条件的密文，得到</a:t>
                </a:r>
                <a14:m>
                  <m:oMath xmlns:m="http://schemas.openxmlformats.org/officeDocument/2006/math">
                    <m:sSub>
                      <m:sSubPr>
                        <m:ctrlPr>
                          <a:rPr lang="en-US" altLang="zh-CN" sz="1200" i="1">
                            <a:solidFill>
                              <a:schemeClr val="tx1"/>
                            </a:solidFill>
                            <a:latin typeface="Cambria Math" panose="02040503050406030204" pitchFamily="18" charset="0"/>
                          </a:rPr>
                        </m:ctrlPr>
                      </m:sSubPr>
                      <m:e>
                        <m:r>
                          <m:rPr>
                            <m:sty m:val="p"/>
                          </m:rPr>
                          <a:rPr lang="en-US" altLang="zh-CN" sz="1200" i="1">
                            <a:solidFill>
                              <a:schemeClr val="tx1"/>
                            </a:solidFill>
                            <a:latin typeface="Cambria Math" panose="02040503050406030204" pitchFamily="18" charset="0"/>
                          </a:rPr>
                          <m:t>id</m:t>
                        </m:r>
                      </m:e>
                      <m:sub>
                        <m:r>
                          <a:rPr lang="en-US" altLang="zh-CN" sz="1200" i="1">
                            <a:solidFill>
                              <a:schemeClr val="tx1"/>
                            </a:solidFill>
                            <a:latin typeface="Cambria Math" panose="02040503050406030204" pitchFamily="18" charset="0"/>
                          </a:rPr>
                          <m:t>1</m:t>
                        </m:r>
                      </m:sub>
                    </m:sSub>
                  </m:oMath>
                </a14:m>
                <a:r>
                  <a:rPr lang="zh-CN" altLang="en-US" sz="1200" dirty="0">
                    <a:solidFill>
                      <a:schemeClr val="tx1"/>
                    </a:solidFill>
                  </a:rPr>
                  <a:t>；</a:t>
                </a:r>
                <a:endParaRPr lang="en-US" altLang="zh-CN" sz="1200" dirty="0">
                  <a:solidFill>
                    <a:schemeClr val="tx1"/>
                  </a:solidFill>
                </a:endParaRPr>
              </a:p>
              <a:p>
                <a:pPr marL="1200150" lvl="2" indent="-285750">
                  <a:buFont typeface="Wingdings" panose="05000000000000000000" pitchFamily="2" charset="2"/>
                  <a:buChar char="Ø"/>
                </a:pPr>
                <a:r>
                  <a:rPr lang="zh-CN" altLang="en-US" sz="1200" dirty="0">
                    <a:solidFill>
                      <a:schemeClr val="tx1"/>
                    </a:solidFill>
                  </a:rPr>
                  <a:t> 返回</a:t>
                </a:r>
                <a14:m>
                  <m:oMath xmlns:m="http://schemas.openxmlformats.org/officeDocument/2006/math">
                    <m:sSub>
                      <m:sSubPr>
                        <m:ctrlPr>
                          <a:rPr lang="en-US" altLang="zh-CN" sz="1200" i="1">
                            <a:solidFill>
                              <a:schemeClr val="tx1"/>
                            </a:solidFill>
                            <a:latin typeface="Cambria Math" panose="02040503050406030204" pitchFamily="18" charset="0"/>
                          </a:rPr>
                        </m:ctrlPr>
                      </m:sSubPr>
                      <m:e>
                        <m:r>
                          <m:rPr>
                            <m:sty m:val="p"/>
                          </m:rPr>
                          <a:rPr lang="en-US" altLang="zh-CN" sz="1200" i="1">
                            <a:solidFill>
                              <a:schemeClr val="tx1"/>
                            </a:solidFill>
                            <a:latin typeface="Cambria Math" panose="02040503050406030204" pitchFamily="18" charset="0"/>
                          </a:rPr>
                          <m:t>id</m:t>
                        </m:r>
                      </m:e>
                      <m:sub>
                        <m:r>
                          <a:rPr lang="en-US" altLang="zh-CN" sz="1200" i="1">
                            <a:solidFill>
                              <a:schemeClr val="tx1"/>
                            </a:solidFill>
                            <a:latin typeface="Cambria Math" panose="02040503050406030204" pitchFamily="18" charset="0"/>
                          </a:rPr>
                          <m:t>2</m:t>
                        </m:r>
                      </m:sub>
                    </m:sSub>
                    <m:r>
                      <a:rPr lang="en-US" altLang="zh-CN" sz="1200">
                        <a:solidFill>
                          <a:schemeClr val="tx1"/>
                        </a:solidFill>
                        <a:latin typeface="Cambria Math" panose="02040503050406030204" pitchFamily="18" charset="0"/>
                      </a:rPr>
                      <m:t>,</m:t>
                    </m:r>
                    <m:sSub>
                      <m:sSubPr>
                        <m:ctrlPr>
                          <a:rPr lang="en-US" altLang="zh-CN" sz="1200" i="1">
                            <a:solidFill>
                              <a:schemeClr val="tx1"/>
                            </a:solidFill>
                            <a:latin typeface="Cambria Math" panose="02040503050406030204" pitchFamily="18" charset="0"/>
                          </a:rPr>
                        </m:ctrlPr>
                      </m:sSubPr>
                      <m:e>
                        <m:r>
                          <m:rPr>
                            <m:sty m:val="p"/>
                          </m:rPr>
                          <a:rPr lang="en-US" altLang="zh-CN" sz="1200" i="1">
                            <a:solidFill>
                              <a:schemeClr val="tx1"/>
                            </a:solidFill>
                            <a:latin typeface="Cambria Math" panose="02040503050406030204" pitchFamily="18" charset="0"/>
                          </a:rPr>
                          <m:t>id</m:t>
                        </m:r>
                      </m:e>
                      <m:sub>
                        <m:r>
                          <a:rPr lang="en-US" altLang="zh-CN" sz="1200" i="1">
                            <a:solidFill>
                              <a:schemeClr val="tx1"/>
                            </a:solidFill>
                            <a:latin typeface="Cambria Math" panose="02040503050406030204" pitchFamily="18" charset="0"/>
                          </a:rPr>
                          <m:t>3</m:t>
                        </m:r>
                      </m:sub>
                    </m:sSub>
                  </m:oMath>
                </a14:m>
                <a:r>
                  <a:rPr lang="zh-CN" altLang="en-US" sz="1200" dirty="0">
                    <a:solidFill>
                      <a:schemeClr val="tx1"/>
                    </a:solidFill>
                  </a:rPr>
                  <a:t>对的密文</a:t>
                </a:r>
                <a:r>
                  <a:rPr lang="en-US" altLang="zh-CN" sz="1200" dirty="0">
                    <a:solidFill>
                      <a:schemeClr val="tx1"/>
                    </a:solidFill>
                  </a:rPr>
                  <a:t>.    </a:t>
                </a:r>
              </a:p>
            </p:txBody>
          </p:sp>
        </mc:Choice>
        <mc:Fallback xmlns="">
          <p:sp>
            <p:nvSpPr>
              <p:cNvPr id="4" name="矩形 3"/>
              <p:cNvSpPr>
                <a:spLocks noRot="1" noChangeAspect="1" noMove="1" noResize="1" noEditPoints="1" noAdjustHandles="1" noChangeArrowheads="1" noChangeShapeType="1" noTextEdit="1"/>
              </p:cNvSpPr>
              <p:nvPr/>
            </p:nvSpPr>
            <p:spPr>
              <a:xfrm>
                <a:off x="1435608" y="1988840"/>
                <a:ext cx="7384864" cy="1698600"/>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p:grpSp>
        <p:nvGrpSpPr>
          <p:cNvPr id="8" name="组合 7"/>
          <p:cNvGrpSpPr/>
          <p:nvPr/>
        </p:nvGrpSpPr>
        <p:grpSpPr>
          <a:xfrm>
            <a:off x="2195736" y="2425093"/>
            <a:ext cx="4248472" cy="326243"/>
            <a:chOff x="1981791" y="6982909"/>
            <a:chExt cx="4248472" cy="326243"/>
          </a:xfrm>
        </p:grpSpPr>
        <mc:AlternateContent xmlns:mc="http://schemas.openxmlformats.org/markup-compatibility/2006" xmlns:a14="http://schemas.microsoft.com/office/drawing/2010/main">
          <mc:Choice Requires="a14">
            <p:sp>
              <p:nvSpPr>
                <p:cNvPr id="5" name="文本框 4"/>
                <p:cNvSpPr txBox="1"/>
                <p:nvPr/>
              </p:nvSpPr>
              <p:spPr>
                <a:xfrm>
                  <a:off x="1981791" y="6982909"/>
                  <a:ext cx="4248472" cy="326243"/>
                </a:xfrm>
                <a:prstGeom prst="rect">
                  <a:avLst/>
                </a:prstGeom>
                <a:noFill/>
              </p:spPr>
              <p:txBody>
                <a:bodyPr wrap="square"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𝐷</m:t>
                          </m:r>
                        </m:e>
                        <m:sub>
                          <m:sSub>
                            <m:sSubPr>
                              <m:ctrlPr>
                                <a:rPr lang="en-US" altLang="zh-CN" sz="1400" i="1" smtClean="0">
                                  <a:latin typeface="Cambria Math" panose="02040503050406030204" pitchFamily="18" charset="0"/>
                                </a:rPr>
                              </m:ctrlPr>
                            </m:sSubPr>
                            <m:e>
                              <m:r>
                                <m:rPr>
                                  <m:sty m:val="p"/>
                                </m:rPr>
                                <a:rPr lang="en-US" altLang="zh-CN" sz="1400" i="1">
                                  <a:latin typeface="Cambria Math" panose="02040503050406030204" pitchFamily="18" charset="0"/>
                                </a:rPr>
                                <m:t>w</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𝐸𝑛𝑐</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𝑖𝑑</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𝐷</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w</m:t>
                              </m:r>
                            </m:e>
                            <m:sub>
                              <m:r>
                                <a:rPr lang="en-US" altLang="zh-CN" sz="1400" b="0" i="1" smtClean="0">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oMath>
                  </a14:m>
                  <a:r>
                    <a:rPr lang="zh-CN" altLang="en-US" sz="1400" dirty="0"/>
                    <a:t>             </a:t>
                  </a:r>
                  <a:r>
                    <a:rPr lang="en-US" altLang="zh-CN" sz="1400" dirty="0"/>
                    <a:t>Server</a:t>
                  </a:r>
                  <a:endParaRPr lang="zh-CN" altLang="en-US" sz="1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981791" y="6982909"/>
                  <a:ext cx="4248472" cy="326243"/>
                </a:xfrm>
                <a:prstGeom prst="rect">
                  <a:avLst/>
                </a:prstGeom>
                <a:blipFill>
                  <a:blip r:embed="rId4"/>
                  <a:stretch>
                    <a:fillRect b="-7407"/>
                  </a:stretch>
                </a:blipFill>
              </p:spPr>
              <p:txBody>
                <a:bodyPr/>
                <a:lstStyle/>
                <a:p>
                  <a:r>
                    <a:rPr lang="zh-CN" altLang="en-US">
                      <a:noFill/>
                    </a:rPr>
                    <a:t> </a:t>
                  </a:r>
                </a:p>
              </p:txBody>
            </p:sp>
          </mc:Fallback>
        </mc:AlternateContent>
        <p:cxnSp>
          <p:nvCxnSpPr>
            <p:cNvPr id="7" name="直接箭头连接符 6"/>
            <p:cNvCxnSpPr/>
            <p:nvPr/>
          </p:nvCxnSpPr>
          <p:spPr>
            <a:xfrm>
              <a:off x="3998015" y="7146030"/>
              <a:ext cx="6480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p:cNvSpPr/>
              <p:nvPr/>
            </p:nvSpPr>
            <p:spPr>
              <a:xfrm>
                <a:off x="1425492" y="4757661"/>
                <a:ext cx="7560840" cy="19837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400" dirty="0">
                  <a:solidFill>
                    <a:schemeClr val="tx1"/>
                  </a:solidFill>
                </a:endParaRPr>
              </a:p>
              <a:p>
                <a:r>
                  <a:rPr lang="zh-CN" altLang="en-US" sz="1400" dirty="0">
                    <a:solidFill>
                      <a:schemeClr val="tx1"/>
                    </a:solidFill>
                  </a:rPr>
                  <a:t>存储阶段：</a:t>
                </a:r>
                <a:endParaRPr lang="en-US" altLang="zh-CN" sz="1400" dirty="0">
                  <a:solidFill>
                    <a:schemeClr val="tx1"/>
                  </a:solidFill>
                </a:endParaRPr>
              </a:p>
              <a:p>
                <a:endParaRPr lang="en-US" altLang="zh-CN" sz="1400" dirty="0">
                  <a:solidFill>
                    <a:schemeClr val="tx1"/>
                  </a:solidFill>
                </a:endParaRPr>
              </a:p>
              <a:p>
                <a:endParaRPr lang="en-US" altLang="zh-CN" sz="1400" dirty="0">
                  <a:solidFill>
                    <a:schemeClr val="tx1"/>
                  </a:solidFill>
                </a:endParaRPr>
              </a:p>
              <a:p>
                <a:endParaRPr lang="en-US" altLang="zh-CN" sz="1400" dirty="0">
                  <a:solidFill>
                    <a:schemeClr val="tx1"/>
                  </a:solidFill>
                </a:endParaRPr>
              </a:p>
              <a:p>
                <a:r>
                  <a:rPr lang="zh-CN" altLang="en-US" sz="1400" dirty="0">
                    <a:solidFill>
                      <a:schemeClr val="tx1"/>
                    </a:solidFill>
                  </a:rPr>
                  <a:t>删除阶段：删除</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𝑖𝑑</m:t>
                        </m:r>
                      </m:e>
                      <m:sub>
                        <m:r>
                          <a:rPr lang="en-US" altLang="zh-CN" sz="1400" b="0" i="1" smtClean="0">
                            <a:solidFill>
                              <a:schemeClr val="tx1"/>
                            </a:solidFill>
                            <a:latin typeface="Cambria Math" panose="02040503050406030204" pitchFamily="18" charset="0"/>
                          </a:rPr>
                          <m:t>1</m:t>
                        </m:r>
                      </m:sub>
                    </m:sSub>
                  </m:oMath>
                </a14:m>
                <a:r>
                  <a:rPr lang="zh-CN" altLang="en-US" sz="1400" dirty="0">
                    <a:solidFill>
                      <a:schemeClr val="tx1"/>
                    </a:solidFill>
                  </a:rPr>
                  <a:t>的所有可搜索密文</a:t>
                </a:r>
                <a:endParaRPr lang="en-US" altLang="zh-CN" sz="1400" dirty="0">
                  <a:solidFill>
                    <a:schemeClr val="tx1"/>
                  </a:solidFill>
                </a:endParaRPr>
              </a:p>
              <a:p>
                <a:pPr marL="1200150" lvl="2" indent="-285750">
                  <a:buFont typeface="Wingdings" panose="05000000000000000000" pitchFamily="2" charset="2"/>
                  <a:buChar char="Ø"/>
                </a:pPr>
                <a:r>
                  <a:rPr lang="zh-CN" altLang="en-US" sz="1400" dirty="0">
                    <a:solidFill>
                      <a:schemeClr val="tx1"/>
                    </a:solidFill>
                  </a:rPr>
                  <a:t>生成删除陷门</a:t>
                </a:r>
                <a:r>
                  <a:rPr lang="en-US" altLang="zh-CN" sz="1400" dirty="0">
                    <a:solidFill>
                      <a:schemeClr val="tx1"/>
                    </a:solidFill>
                  </a:rPr>
                  <a:t>              </a:t>
                </a:r>
              </a:p>
              <a:p>
                <a:pPr marL="1200150" lvl="2" indent="-285750" algn="just">
                  <a:buFont typeface="Wingdings" panose="05000000000000000000" pitchFamily="2" charset="2"/>
                  <a:buChar char="Ø"/>
                </a:pPr>
                <a:r>
                  <a:rPr lang="zh-CN" altLang="en-US" sz="1400" dirty="0">
                    <a:solidFill>
                      <a:schemeClr val="tx1"/>
                    </a:solidFill>
                  </a:rPr>
                  <a:t>根据</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𝐿</m:t>
                        </m:r>
                      </m:e>
                      <m:sub>
                        <m:sSub>
                          <m:sSubPr>
                            <m:ctrlPr>
                              <a:rPr lang="en-US" altLang="zh-CN" sz="1400" i="1">
                                <a:solidFill>
                                  <a:schemeClr val="tx1"/>
                                </a:solidFill>
                                <a:latin typeface="Cambria Math" panose="02040503050406030204" pitchFamily="18" charset="0"/>
                              </a:rPr>
                            </m:ctrlPr>
                          </m:sSubPr>
                          <m:e>
                            <m:r>
                              <m:rPr>
                                <m:sty m:val="p"/>
                              </m:rPr>
                              <a:rPr lang="en-US" altLang="zh-CN" sz="1400" i="1">
                                <a:solidFill>
                                  <a:schemeClr val="tx1"/>
                                </a:solidFill>
                                <a:latin typeface="Cambria Math" panose="02040503050406030204" pitchFamily="18" charset="0"/>
                              </a:rPr>
                              <m:t>id</m:t>
                            </m:r>
                          </m:e>
                          <m:sub>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,1</m:t>
                        </m:r>
                      </m:sub>
                    </m:sSub>
                  </m:oMath>
                </a14:m>
                <a:r>
                  <a:rPr lang="zh-CN" altLang="en-US" sz="1400" dirty="0">
                    <a:solidFill>
                      <a:schemeClr val="tx1"/>
                    </a:solidFill>
                  </a:rPr>
                  <a:t>找到 </a:t>
                </a:r>
                <a:endParaRPr lang="en-US" altLang="zh-CN" sz="1400" dirty="0">
                  <a:solidFill>
                    <a:schemeClr val="tx1"/>
                  </a:solidFill>
                </a:endParaRPr>
              </a:p>
              <a:p>
                <a:pPr marL="1200150" lvl="2" indent="-285750">
                  <a:buFont typeface="Wingdings" panose="05000000000000000000" pitchFamily="2" charset="2"/>
                  <a:buChar char="Ø"/>
                </a:pPr>
                <a:r>
                  <a:rPr lang="zh-CN" altLang="en-US" sz="1400" dirty="0">
                    <a:solidFill>
                      <a:schemeClr val="tx1"/>
                    </a:solidFill>
                  </a:rPr>
                  <a:t>删除</a:t>
                </a:r>
                <a:endParaRPr lang="en-US" altLang="zh-CN" sz="1400" dirty="0">
                  <a:solidFill>
                    <a:schemeClr val="tx1"/>
                  </a:solidFill>
                </a:endParaRPr>
              </a:p>
              <a:p>
                <a:pPr marL="1200150" lvl="4" indent="-285750">
                  <a:buFont typeface="Wingdings" panose="05000000000000000000" pitchFamily="2" charset="2"/>
                  <a:buChar char="Ø"/>
                </a:pPr>
                <a:r>
                  <a:rPr lang="zh-CN" altLang="en-US" sz="1400" dirty="0">
                    <a:solidFill>
                      <a:schemeClr val="tx1"/>
                    </a:solidFill>
                  </a:rPr>
                  <a:t>根据</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𝐿</m:t>
                        </m:r>
                      </m:e>
                      <m:sub>
                        <m:sSub>
                          <m:sSubPr>
                            <m:ctrlPr>
                              <a:rPr lang="en-US" altLang="zh-CN" sz="1400" i="1">
                                <a:solidFill>
                                  <a:schemeClr val="tx1"/>
                                </a:solidFill>
                                <a:latin typeface="Cambria Math" panose="02040503050406030204" pitchFamily="18" charset="0"/>
                              </a:rPr>
                            </m:ctrlPr>
                          </m:sSubPr>
                          <m:e>
                            <m:r>
                              <m:rPr>
                                <m:sty m:val="p"/>
                              </m:rPr>
                              <a:rPr lang="en-US" altLang="zh-CN" sz="1400" i="1">
                                <a:solidFill>
                                  <a:schemeClr val="tx1"/>
                                </a:solidFill>
                                <a:latin typeface="Cambria Math" panose="02040503050406030204" pitchFamily="18" charset="0"/>
                              </a:rPr>
                              <m:t>id</m:t>
                            </m:r>
                          </m:e>
                          <m:sub>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2</m:t>
                        </m:r>
                      </m:sub>
                    </m:sSub>
                  </m:oMath>
                </a14:m>
                <a:r>
                  <a:rPr lang="zh-CN" altLang="en-US" sz="1400" dirty="0">
                    <a:solidFill>
                      <a:schemeClr val="tx1"/>
                    </a:solidFill>
                  </a:rPr>
                  <a:t>找到 </a:t>
                </a:r>
                <a:r>
                  <a:rPr lang="en-US" altLang="zh-CN" sz="1400" dirty="0">
                    <a:solidFill>
                      <a:schemeClr val="tx1"/>
                    </a:solidFill>
                  </a:rPr>
                  <a:t>  </a:t>
                </a:r>
              </a:p>
              <a:p>
                <a:endParaRPr lang="zh-CN" altLang="en-US" sz="1400" dirty="0">
                  <a:solidFill>
                    <a:schemeClr val="tx1"/>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1425492" y="4757661"/>
                <a:ext cx="7560840" cy="1983707"/>
              </a:xfrm>
              <a:prstGeom prst="rect">
                <a:avLst/>
              </a:prstGeom>
              <a:blipFill>
                <a:blip r:embed="rId5"/>
                <a:stretch>
                  <a:fillRect t="-1258" b="-2516"/>
                </a:stretch>
              </a:blipFill>
              <a:ln>
                <a:solidFill>
                  <a:schemeClr val="tx1"/>
                </a:solidFill>
              </a:ln>
            </p:spPr>
            <p:txBody>
              <a:bodyPr/>
              <a:lstStyle/>
              <a:p>
                <a:r>
                  <a:rPr lang="zh-CN" altLang="en-US">
                    <a:noFill/>
                  </a:rPr>
                  <a:t> </a:t>
                </a:r>
              </a:p>
            </p:txBody>
          </p:sp>
        </mc:Fallback>
      </mc:AlternateContent>
      <p:grpSp>
        <p:nvGrpSpPr>
          <p:cNvPr id="27" name="组合 26"/>
          <p:cNvGrpSpPr/>
          <p:nvPr/>
        </p:nvGrpSpPr>
        <p:grpSpPr>
          <a:xfrm>
            <a:off x="1438977" y="5251890"/>
            <a:ext cx="7669527" cy="409358"/>
            <a:chOff x="1835696" y="5694418"/>
            <a:chExt cx="7669527" cy="409358"/>
          </a:xfrm>
        </p:grpSpPr>
        <mc:AlternateContent xmlns:mc="http://schemas.openxmlformats.org/markup-compatibility/2006" xmlns:a14="http://schemas.microsoft.com/office/drawing/2010/main">
          <mc:Choice Requires="a14">
            <p:sp>
              <p:nvSpPr>
                <p:cNvPr id="28" name="文本框 27"/>
                <p:cNvSpPr txBox="1"/>
                <p:nvPr/>
              </p:nvSpPr>
              <p:spPr>
                <a:xfrm>
                  <a:off x="7302076" y="5768941"/>
                  <a:ext cx="2203147" cy="33483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𝐿</m:t>
                            </m:r>
                          </m:e>
                          <m:sub>
                            <m:sSub>
                              <m:sSubPr>
                                <m:ctrlPr>
                                  <a:rPr lang="en-US" altLang="zh-CN" sz="1400" i="1" smtClean="0">
                                    <a:latin typeface="Cambria Math" panose="02040503050406030204" pitchFamily="18" charset="0"/>
                                  </a:rPr>
                                </m:ctrlPr>
                              </m:sSubPr>
                              <m:e>
                                <m:r>
                                  <m:rPr>
                                    <m:sty m:val="p"/>
                                  </m:rPr>
                                  <a:rPr lang="en-US" altLang="zh-CN" sz="1400" i="1">
                                    <a:latin typeface="Cambria Math" panose="02040503050406030204" pitchFamily="18" charset="0"/>
                                  </a:rPr>
                                  <m:t>id</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𝐸𝑛𝑐</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𝑖𝑑</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w</m:t>
                                </m:r>
                              </m:e>
                              <m:sub>
                                <m:r>
                                  <a:rPr lang="en-US" altLang="zh-CN" sz="1400" b="0" i="1" smtClean="0">
                                    <a:latin typeface="Cambria Math" panose="02040503050406030204" pitchFamily="18" charset="0"/>
                                  </a:rPr>
                                  <m:t>3</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7302076" y="5768941"/>
                  <a:ext cx="2203147" cy="334835"/>
                </a:xfrm>
                <a:prstGeom prst="rect">
                  <a:avLst/>
                </a:prstGeom>
                <a:blipFill rotWithShape="0">
                  <a:blip r:embed="rId6"/>
                  <a:stretch>
                    <a:fillRect/>
                  </a:stretch>
                </a:blipFill>
              </p:spPr>
              <p:txBody>
                <a:bodyPr/>
                <a:lstStyle/>
                <a:p>
                  <a:r>
                    <a:rPr lang="zh-CN" altLang="en-US">
                      <a:noFill/>
                    </a:rPr>
                    <a:t> </a:t>
                  </a:r>
                </a:p>
              </p:txBody>
            </p:sp>
          </mc:Fallback>
        </mc:AlternateContent>
        <p:grpSp>
          <p:nvGrpSpPr>
            <p:cNvPr id="29" name="组合 28"/>
            <p:cNvGrpSpPr/>
            <p:nvPr/>
          </p:nvGrpSpPr>
          <p:grpSpPr>
            <a:xfrm>
              <a:off x="1835696" y="5694418"/>
              <a:ext cx="5500569" cy="384153"/>
              <a:chOff x="1835696" y="5694418"/>
              <a:chExt cx="5500569" cy="384153"/>
            </a:xfrm>
          </p:grpSpPr>
          <mc:AlternateContent xmlns:mc="http://schemas.openxmlformats.org/markup-compatibility/2006" xmlns:a14="http://schemas.microsoft.com/office/drawing/2010/main">
            <mc:Choice Requires="a14">
              <p:sp>
                <p:nvSpPr>
                  <p:cNvPr id="30" name="文本框 29"/>
                  <p:cNvSpPr txBox="1"/>
                  <p:nvPr/>
                </p:nvSpPr>
                <p:spPr>
                  <a:xfrm>
                    <a:off x="1835696" y="5694418"/>
                    <a:ext cx="2203147" cy="3262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𝐿</m:t>
                              </m:r>
                            </m:e>
                            <m:sub>
                              <m:sSub>
                                <m:sSubPr>
                                  <m:ctrlPr>
                                    <a:rPr lang="en-US" altLang="zh-CN" sz="1400" i="1" smtClean="0">
                                      <a:latin typeface="Cambria Math" panose="02040503050406030204" pitchFamily="18" charset="0"/>
                                    </a:rPr>
                                  </m:ctrlPr>
                                </m:sSubPr>
                                <m:e>
                                  <m:r>
                                    <m:rPr>
                                      <m:sty m:val="p"/>
                                    </m:rPr>
                                    <a:rPr lang="en-US" altLang="zh-CN" sz="1400" i="1">
                                      <a:latin typeface="Cambria Math" panose="02040503050406030204" pitchFamily="18" charset="0"/>
                                    </a:rPr>
                                    <m:t>id</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𝐸𝑛𝑐</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𝑖𝑑</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w</m:t>
                                  </m:r>
                                </m:e>
                                <m:sub>
                                  <m:r>
                                    <a:rPr lang="en-US" altLang="zh-CN" sz="1400" b="0" i="1" smtClean="0">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id</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1835696" y="5694418"/>
                    <a:ext cx="2203147" cy="326243"/>
                  </a:xfrm>
                  <a:prstGeom prst="rect">
                    <a:avLst/>
                  </a:prstGeom>
                  <a:blipFill rotWithShape="0">
                    <a:blip r:embed="rId7"/>
                    <a:stretch>
                      <a:fillRect r="-3878"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4654978" y="5743736"/>
                    <a:ext cx="2203147" cy="33483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𝐿</m:t>
                              </m:r>
                            </m:e>
                            <m:sub>
                              <m:sSub>
                                <m:sSubPr>
                                  <m:ctrlPr>
                                    <a:rPr lang="en-US" altLang="zh-CN" sz="1400" i="1" smtClean="0">
                                      <a:latin typeface="Cambria Math" panose="02040503050406030204" pitchFamily="18" charset="0"/>
                                    </a:rPr>
                                  </m:ctrlPr>
                                </m:sSubPr>
                                <m:e>
                                  <m:r>
                                    <m:rPr>
                                      <m:sty m:val="p"/>
                                    </m:rPr>
                                    <a:rPr lang="en-US" altLang="zh-CN" sz="1400" i="1">
                                      <a:latin typeface="Cambria Math" panose="02040503050406030204" pitchFamily="18" charset="0"/>
                                    </a:rPr>
                                    <m:t>id</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𝐸𝑛𝑐</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𝑖𝑑</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w</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id</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4654978" y="5743736"/>
                    <a:ext cx="2203147" cy="334835"/>
                  </a:xfrm>
                  <a:prstGeom prst="rect">
                    <a:avLst/>
                  </a:prstGeom>
                  <a:blipFill rotWithShape="0">
                    <a:blip r:embed="rId8"/>
                    <a:stretch>
                      <a:fillRect r="-3601"/>
                    </a:stretch>
                  </a:blipFill>
                </p:spPr>
                <p:txBody>
                  <a:bodyPr/>
                  <a:lstStyle/>
                  <a:p>
                    <a:r>
                      <a:rPr lang="zh-CN" altLang="en-US">
                        <a:noFill/>
                      </a:rPr>
                      <a:t> </a:t>
                    </a:r>
                  </a:p>
                </p:txBody>
              </p:sp>
            </mc:Fallback>
          </mc:AlternateContent>
          <p:cxnSp>
            <p:nvCxnSpPr>
              <p:cNvPr id="32" name="直接箭头连接符 31"/>
              <p:cNvCxnSpPr/>
              <p:nvPr/>
            </p:nvCxnSpPr>
            <p:spPr>
              <a:xfrm>
                <a:off x="4187363" y="5887752"/>
                <a:ext cx="468052" cy="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868213" y="5887752"/>
                <a:ext cx="468052" cy="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4" name="文本框 33"/>
              <p:cNvSpPr txBox="1"/>
              <p:nvPr/>
            </p:nvSpPr>
            <p:spPr>
              <a:xfrm>
                <a:off x="3774431" y="5800395"/>
                <a:ext cx="1564837" cy="29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𝑇</m:t>
                          </m:r>
                        </m:e>
                        <m:sub>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id</m:t>
                              </m:r>
                            </m:e>
                            <m:sub>
                              <m:r>
                                <a:rPr lang="en-US" altLang="zh-CN" sz="1200" b="0" i="1" smtClean="0">
                                  <a:latin typeface="Cambria Math" panose="02040503050406030204" pitchFamily="18" charset="0"/>
                                </a:rPr>
                                <m:t>1</m:t>
                              </m:r>
                            </m:sub>
                          </m:sSub>
                        </m:sub>
                      </m:sSub>
                      <m:r>
                        <a:rPr lang="en-US" altLang="zh-CN" sz="1200" b="0" i="1"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𝐿</m:t>
                          </m:r>
                        </m:e>
                        <m:sub>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𝑖𝑑</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,1</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𝐾</m:t>
                          </m:r>
                        </m:e>
                        <m:sub>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𝑖𝑑</m:t>
                              </m:r>
                            </m:e>
                            <m:sub>
                              <m:r>
                                <a:rPr lang="en-US" altLang="zh-CN" sz="1200" b="0" i="1" smtClean="0">
                                  <a:latin typeface="Cambria Math" panose="02040503050406030204" pitchFamily="18" charset="0"/>
                                </a:rPr>
                                <m:t>1</m:t>
                              </m:r>
                            </m:sub>
                          </m:sSub>
                        </m:sub>
                      </m:sSub>
                      <m:r>
                        <a:rPr lang="en-US" altLang="zh-CN" sz="1200" b="0" i="1" smtClean="0">
                          <a:latin typeface="Cambria Math" panose="02040503050406030204" pitchFamily="18" charset="0"/>
                        </a:rPr>
                        <m:t>)</m:t>
                      </m:r>
                    </m:oMath>
                  </m:oMathPara>
                </a14:m>
                <a:endParaRPr lang="zh-CN" altLang="en-US" sz="12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3774431" y="5800395"/>
                <a:ext cx="1564837" cy="29290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994563" y="6271109"/>
                <a:ext cx="2353450" cy="326243"/>
              </a:xfrm>
              <a:prstGeom prst="rect">
                <a:avLst/>
              </a:prstGeom>
              <a:noFill/>
            </p:spPr>
            <p:txBody>
              <a:bodyPr wrap="square"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𝐿</m:t>
                        </m:r>
                      </m:e>
                      <m:sub>
                        <m:sSub>
                          <m:sSubPr>
                            <m:ctrlPr>
                              <a:rPr lang="en-US" altLang="zh-CN" sz="1400" i="1" smtClean="0">
                                <a:latin typeface="Cambria Math" panose="02040503050406030204" pitchFamily="18" charset="0"/>
                              </a:rPr>
                            </m:ctrlPr>
                          </m:sSubPr>
                          <m:e>
                            <m:r>
                              <m:rPr>
                                <m:sty m:val="p"/>
                              </m:rPr>
                              <a:rPr lang="en-US" altLang="zh-CN" sz="1400" i="1">
                                <a:latin typeface="Cambria Math" panose="02040503050406030204" pitchFamily="18" charset="0"/>
                              </a:rPr>
                              <m:t>w</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𝐸𝑛𝑐</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𝑖𝑑</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oMath>
                </a14:m>
                <a:r>
                  <a:rPr lang="en-US" altLang="zh-CN" sz="1400" dirty="0"/>
                  <a:t> ?</a:t>
                </a:r>
                <a:endParaRPr lang="zh-CN" altLang="en-US" sz="14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2994563" y="6271109"/>
                <a:ext cx="2353450" cy="326243"/>
              </a:xfrm>
              <a:prstGeom prst="rect">
                <a:avLst/>
              </a:prstGeom>
              <a:blipFill>
                <a:blip r:embed="rId10"/>
                <a:stretch>
                  <a:fillRect t="-3846" b="-11538"/>
                </a:stretch>
              </a:blipFill>
            </p:spPr>
            <p:txBody>
              <a:bodyPr/>
              <a:lstStyle/>
              <a:p>
                <a:r>
                  <a:rPr lang="zh-CN" altLang="en-US">
                    <a:noFill/>
                  </a:rPr>
                  <a:t> </a:t>
                </a:r>
              </a:p>
            </p:txBody>
          </p:sp>
        </mc:Fallback>
      </mc:AlternateContent>
      <p:grpSp>
        <p:nvGrpSpPr>
          <p:cNvPr id="36" name="组合 35"/>
          <p:cNvGrpSpPr/>
          <p:nvPr/>
        </p:nvGrpSpPr>
        <p:grpSpPr>
          <a:xfrm>
            <a:off x="3783176" y="5949280"/>
            <a:ext cx="3260005" cy="398251"/>
            <a:chOff x="3459815" y="3095448"/>
            <a:chExt cx="3260005" cy="398251"/>
          </a:xfrm>
        </p:grpSpPr>
        <p:grpSp>
          <p:nvGrpSpPr>
            <p:cNvPr id="37" name="组合 36"/>
            <p:cNvGrpSpPr/>
            <p:nvPr/>
          </p:nvGrpSpPr>
          <p:grpSpPr>
            <a:xfrm>
              <a:off x="3459815" y="3165922"/>
              <a:ext cx="3260005" cy="327777"/>
              <a:chOff x="4006384" y="3719537"/>
              <a:chExt cx="3260005" cy="327777"/>
            </a:xfrm>
          </p:grpSpPr>
          <mc:AlternateContent xmlns:mc="http://schemas.openxmlformats.org/markup-compatibility/2006" xmlns:a14="http://schemas.microsoft.com/office/drawing/2010/main">
            <mc:Choice Requires="a14">
              <p:sp>
                <p:nvSpPr>
                  <p:cNvPr id="39" name="文本框 38"/>
                  <p:cNvSpPr txBox="1"/>
                  <p:nvPr/>
                </p:nvSpPr>
                <p:spPr>
                  <a:xfrm>
                    <a:off x="4006384" y="3719537"/>
                    <a:ext cx="1771099" cy="3262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1400" b="0" i="1" smtClean="0">
                              <a:latin typeface="Cambria Math" panose="02040503050406030204" pitchFamily="18" charset="0"/>
                            </a:rPr>
                            <m:t>𝐸𝑛𝑐</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𝑖𝑑</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w</m:t>
                                  </m:r>
                                </m:e>
                                <m:sub>
                                  <m:r>
                                    <a:rPr lang="en-US" altLang="zh-CN" sz="1400" b="0" i="1" smtClean="0">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id</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006384" y="3719537"/>
                    <a:ext cx="1771099" cy="326243"/>
                  </a:xfrm>
                  <a:prstGeom prst="rect">
                    <a:avLst/>
                  </a:prstGeom>
                  <a:blipFill rotWithShape="0">
                    <a:blip r:embed="rId11"/>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6251374" y="3721071"/>
                    <a:ext cx="1015015" cy="3262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w</m:t>
                                  </m:r>
                                </m:e>
                                <m:sub>
                                  <m:r>
                                    <a:rPr lang="en-US" altLang="zh-CN" sz="1400" b="0" i="1" smtClean="0">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id</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2</m:t>
                              </m:r>
                            </m:sub>
                          </m:sSub>
                        </m:oMath>
                      </m:oMathPara>
                    </a14:m>
                    <a:endParaRPr lang="zh-CN" altLang="en-US" sz="14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6251374" y="3721071"/>
                    <a:ext cx="1015015" cy="326243"/>
                  </a:xfrm>
                  <a:prstGeom prst="rect">
                    <a:avLst/>
                  </a:prstGeom>
                  <a:blipFill>
                    <a:blip r:embed="rId12"/>
                    <a:stretch>
                      <a:fillRect/>
                    </a:stretch>
                  </a:blipFill>
                </p:spPr>
                <p:txBody>
                  <a:bodyPr/>
                  <a:lstStyle/>
                  <a:p>
                    <a:r>
                      <a:rPr lang="zh-CN" altLang="en-US">
                        <a:noFill/>
                      </a:rPr>
                      <a:t> </a:t>
                    </a:r>
                  </a:p>
                </p:txBody>
              </p:sp>
            </mc:Fallback>
          </mc:AlternateContent>
          <p:cxnSp>
            <p:nvCxnSpPr>
              <p:cNvPr id="41" name="直接箭头连接符 40"/>
              <p:cNvCxnSpPr/>
              <p:nvPr/>
            </p:nvCxnSpPr>
            <p:spPr>
              <a:xfrm>
                <a:off x="5777483" y="3893050"/>
                <a:ext cx="4680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5194910" y="3095448"/>
              <a:ext cx="504056" cy="276999"/>
            </a:xfrm>
            <a:prstGeom prst="rect">
              <a:avLst/>
            </a:prstGeom>
            <a:noFill/>
          </p:spPr>
          <p:txBody>
            <a:bodyPr wrap="square" rtlCol="0">
              <a:spAutoFit/>
            </a:bodyPr>
            <a:lstStyle/>
            <a:p>
              <a:r>
                <a:rPr lang="zh-CN" altLang="en-US" sz="1200" dirty="0"/>
                <a:t>解密</a:t>
              </a:r>
            </a:p>
          </p:txBody>
        </p:sp>
      </p:grpSp>
      <p:grpSp>
        <p:nvGrpSpPr>
          <p:cNvPr id="42" name="组合 41"/>
          <p:cNvGrpSpPr/>
          <p:nvPr/>
        </p:nvGrpSpPr>
        <p:grpSpPr>
          <a:xfrm>
            <a:off x="3774431" y="6379718"/>
            <a:ext cx="3260005" cy="433658"/>
            <a:chOff x="3481620" y="3488667"/>
            <a:chExt cx="3260005" cy="433658"/>
          </a:xfrm>
        </p:grpSpPr>
        <p:grpSp>
          <p:nvGrpSpPr>
            <p:cNvPr id="43" name="组合 42"/>
            <p:cNvGrpSpPr/>
            <p:nvPr/>
          </p:nvGrpSpPr>
          <p:grpSpPr>
            <a:xfrm>
              <a:off x="3481620" y="3560675"/>
              <a:ext cx="3260005" cy="361650"/>
              <a:chOff x="4006384" y="3692722"/>
              <a:chExt cx="3260005" cy="361650"/>
            </a:xfrm>
          </p:grpSpPr>
          <mc:AlternateContent xmlns:mc="http://schemas.openxmlformats.org/markup-compatibility/2006" xmlns:a14="http://schemas.microsoft.com/office/drawing/2010/main">
            <mc:Choice Requires="a14">
              <p:sp>
                <p:nvSpPr>
                  <p:cNvPr id="45" name="文本框 44"/>
                  <p:cNvSpPr txBox="1"/>
                  <p:nvPr/>
                </p:nvSpPr>
                <p:spPr>
                  <a:xfrm>
                    <a:off x="4006384" y="3719537"/>
                    <a:ext cx="1771099" cy="33483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1400" b="0" i="1" smtClean="0">
                              <a:latin typeface="Cambria Math" panose="02040503050406030204" pitchFamily="18" charset="0"/>
                            </a:rPr>
                            <m:t>𝐸𝑛𝑐</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𝑖𝑑</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w</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id</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45" name="文本框 44"/>
                  <p:cNvSpPr txBox="1">
                    <a:spLocks noRot="1" noChangeAspect="1" noMove="1" noResize="1" noEditPoints="1" noAdjustHandles="1" noChangeArrowheads="1" noChangeShapeType="1" noTextEdit="1"/>
                  </p:cNvSpPr>
                  <p:nvPr/>
                </p:nvSpPr>
                <p:spPr>
                  <a:xfrm>
                    <a:off x="4006384" y="3719537"/>
                    <a:ext cx="1771099" cy="334835"/>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6251374" y="3692722"/>
                    <a:ext cx="1015015" cy="33483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w</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id</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3</m:t>
                              </m:r>
                            </m:sub>
                          </m:sSub>
                        </m:oMath>
                      </m:oMathPara>
                    </a14:m>
                    <a:endParaRPr lang="zh-CN" altLang="en-US" sz="1400" dirty="0"/>
                  </a:p>
                </p:txBody>
              </p:sp>
            </mc:Choice>
            <mc:Fallback xmlns="">
              <p:sp>
                <p:nvSpPr>
                  <p:cNvPr id="46" name="文本框 45"/>
                  <p:cNvSpPr txBox="1">
                    <a:spLocks noRot="1" noChangeAspect="1" noMove="1" noResize="1" noEditPoints="1" noAdjustHandles="1" noChangeArrowheads="1" noChangeShapeType="1" noTextEdit="1"/>
                  </p:cNvSpPr>
                  <p:nvPr/>
                </p:nvSpPr>
                <p:spPr>
                  <a:xfrm>
                    <a:off x="6251374" y="3692722"/>
                    <a:ext cx="1015015" cy="334835"/>
                  </a:xfrm>
                  <a:prstGeom prst="rect">
                    <a:avLst/>
                  </a:prstGeom>
                  <a:blipFill>
                    <a:blip r:embed="rId14"/>
                    <a:stretch>
                      <a:fillRect/>
                    </a:stretch>
                  </a:blipFill>
                </p:spPr>
                <p:txBody>
                  <a:bodyPr/>
                  <a:lstStyle/>
                  <a:p>
                    <a:r>
                      <a:rPr lang="zh-CN" altLang="en-US">
                        <a:noFill/>
                      </a:rPr>
                      <a:t> </a:t>
                    </a:r>
                  </a:p>
                </p:txBody>
              </p:sp>
            </mc:Fallback>
          </mc:AlternateContent>
          <p:cxnSp>
            <p:nvCxnSpPr>
              <p:cNvPr id="47" name="直接箭头连接符 46"/>
              <p:cNvCxnSpPr/>
              <p:nvPr/>
            </p:nvCxnSpPr>
            <p:spPr>
              <a:xfrm>
                <a:off x="5777483" y="3893050"/>
                <a:ext cx="4680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5212912" y="3488667"/>
              <a:ext cx="504056" cy="276999"/>
            </a:xfrm>
            <a:prstGeom prst="rect">
              <a:avLst/>
            </a:prstGeom>
            <a:noFill/>
          </p:spPr>
          <p:txBody>
            <a:bodyPr wrap="square" rtlCol="0">
              <a:spAutoFit/>
            </a:bodyPr>
            <a:lstStyle/>
            <a:p>
              <a:r>
                <a:rPr lang="zh-CN" altLang="en-US" sz="1200" dirty="0"/>
                <a:t>解密</a:t>
              </a:r>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E539823-016E-B042-AE1D-27AECFD77A03}"/>
                  </a:ext>
                </a:extLst>
              </p:cNvPr>
              <p:cNvSpPr txBox="1"/>
              <p:nvPr/>
            </p:nvSpPr>
            <p:spPr>
              <a:xfrm>
                <a:off x="1435608" y="4974965"/>
                <a:ext cx="2111023" cy="326243"/>
              </a:xfrm>
              <a:prstGeom prst="rect">
                <a:avLst/>
              </a:prstGeom>
              <a:noFill/>
            </p:spPr>
            <p:txBody>
              <a:bodyPr wrap="square" rtlCol="0">
                <a:spAutoFit/>
              </a:bodyPr>
              <a:lstStyle/>
              <a:p>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,1</m:t>
                        </m:r>
                      </m:sub>
                    </m:sSub>
                  </m:oMath>
                </a14:m>
                <a:r>
                  <a:rPr lang="en-US" altLang="zh-CN" sz="1400" dirty="0"/>
                  <a:t>||</a:t>
                </a:r>
                <a:r>
                  <a:rPr lang="en-US" altLang="zh-CN" sz="1400" dirty="0" err="1"/>
                  <a:t>Enc</a:t>
                </a:r>
                <a:r>
                  <a:rPr lang="en-US" altLang="zh-CN" sz="1400"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oMath>
                </a14:m>
                <a:r>
                  <a:rPr lang="en-US" altLang="zh-CN" sz="1400" dirty="0"/>
                  <a:t>,</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𝑖𝑑</m:t>
                        </m:r>
                      </m:e>
                      <m:sub>
                        <m:r>
                          <a:rPr lang="en-US" altLang="zh-CN" sz="1400" i="1" dirty="0">
                            <a:latin typeface="Cambria Math" panose="02040503050406030204" pitchFamily="18" charset="0"/>
                          </a:rPr>
                          <m:t>1</m:t>
                        </m:r>
                      </m:sub>
                    </m:sSub>
                  </m:oMath>
                </a14:m>
                <a:r>
                  <a:rPr lang="en-US" altLang="zh-CN" sz="1400" b="1"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,2</m:t>
                        </m:r>
                      </m:sub>
                    </m:sSub>
                  </m:oMath>
                </a14:m>
                <a:r>
                  <a:rPr lang="en-US" altLang="zh-CN" sz="1400" b="1" dirty="0"/>
                  <a:t>)</a:t>
                </a:r>
                <a:endParaRPr lang="zh-CN" altLang="en-US" sz="1400" b="1" dirty="0"/>
              </a:p>
            </p:txBody>
          </p:sp>
        </mc:Choice>
        <mc:Fallback xmlns="">
          <p:sp>
            <p:nvSpPr>
              <p:cNvPr id="52" name="文本框 51">
                <a:extLst>
                  <a:ext uri="{FF2B5EF4-FFF2-40B4-BE49-F238E27FC236}">
                    <a16:creationId xmlns:a16="http://schemas.microsoft.com/office/drawing/2014/main" id="{BE539823-016E-B042-AE1D-27AECFD77A03}"/>
                  </a:ext>
                </a:extLst>
              </p:cNvPr>
              <p:cNvSpPr txBox="1">
                <a:spLocks noRot="1" noChangeAspect="1" noMove="1" noResize="1" noEditPoints="1" noAdjustHandles="1" noChangeArrowheads="1" noChangeShapeType="1" noTextEdit="1"/>
              </p:cNvSpPr>
              <p:nvPr/>
            </p:nvSpPr>
            <p:spPr>
              <a:xfrm>
                <a:off x="1435608" y="4974965"/>
                <a:ext cx="2111023" cy="326243"/>
              </a:xfrm>
              <a:prstGeom prst="rect">
                <a:avLst/>
              </a:prstGeom>
              <a:blipFill>
                <a:blip r:embed="rId15"/>
                <a:stretch>
                  <a:fillRect t="-3846"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F8091AE-8E0E-7249-868C-6C6ED5D8BC8C}"/>
                  </a:ext>
                </a:extLst>
              </p:cNvPr>
              <p:cNvSpPr txBox="1"/>
              <p:nvPr/>
            </p:nvSpPr>
            <p:spPr>
              <a:xfrm>
                <a:off x="3596628" y="4971173"/>
                <a:ext cx="2126704" cy="326243"/>
              </a:xfrm>
              <a:prstGeom prst="rect">
                <a:avLst/>
              </a:prstGeom>
              <a:noFill/>
            </p:spPr>
            <p:txBody>
              <a:bodyPr wrap="square"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,1</m:t>
                        </m:r>
                      </m:sub>
                    </m:sSub>
                  </m:oMath>
                </a14:m>
                <a:r>
                  <a:rPr lang="en-US" altLang="zh-CN" sz="1400" dirty="0"/>
                  <a:t>||</a:t>
                </a:r>
                <a:r>
                  <a:rPr lang="en-US" altLang="zh-CN" sz="1400" dirty="0" err="1"/>
                  <a:t>Enc</a:t>
                </a:r>
                <a:r>
                  <a:rPr lang="en-US" altLang="zh-CN" sz="1400"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2</m:t>
                        </m:r>
                      </m:sub>
                    </m:sSub>
                  </m:oMath>
                </a14:m>
                <a:r>
                  <a:rPr lang="en-US" altLang="zh-CN" sz="1400" dirty="0"/>
                  <a:t>,</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𝑖𝑑</m:t>
                        </m:r>
                      </m:e>
                      <m:sub>
                        <m:r>
                          <a:rPr lang="en-US" altLang="zh-CN" sz="1400" i="1" dirty="0">
                            <a:latin typeface="Cambria Math" panose="02040503050406030204" pitchFamily="18" charset="0"/>
                          </a:rPr>
                          <m:t>1</m:t>
                        </m:r>
                      </m:sub>
                    </m:sSub>
                  </m:oMath>
                </a14:m>
                <a:r>
                  <a:rPr lang="en-US" altLang="zh-CN" sz="1400" b="1"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,2</m:t>
                        </m:r>
                      </m:sub>
                    </m:sSub>
                  </m:oMath>
                </a14:m>
                <a:r>
                  <a:rPr lang="en-US" altLang="zh-CN" sz="1400" b="1" dirty="0"/>
                  <a:t>)</a:t>
                </a:r>
                <a:endParaRPr lang="zh-CN" altLang="en-US" sz="1400" b="1" dirty="0"/>
              </a:p>
            </p:txBody>
          </p:sp>
        </mc:Choice>
        <mc:Fallback xmlns="">
          <p:sp>
            <p:nvSpPr>
              <p:cNvPr id="54" name="文本框 53">
                <a:extLst>
                  <a:ext uri="{FF2B5EF4-FFF2-40B4-BE49-F238E27FC236}">
                    <a16:creationId xmlns:a16="http://schemas.microsoft.com/office/drawing/2014/main" id="{5F8091AE-8E0E-7249-868C-6C6ED5D8BC8C}"/>
                  </a:ext>
                </a:extLst>
              </p:cNvPr>
              <p:cNvSpPr txBox="1">
                <a:spLocks noRot="1" noChangeAspect="1" noMove="1" noResize="1" noEditPoints="1" noAdjustHandles="1" noChangeArrowheads="1" noChangeShapeType="1" noTextEdit="1"/>
              </p:cNvSpPr>
              <p:nvPr/>
            </p:nvSpPr>
            <p:spPr>
              <a:xfrm>
                <a:off x="3596628" y="4971173"/>
                <a:ext cx="2126704" cy="326243"/>
              </a:xfrm>
              <a:prstGeom prst="rect">
                <a:avLst/>
              </a:prstGeom>
              <a:blipFill>
                <a:blip r:embed="rId1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9510863A-37EE-9941-87DF-4FE2D6B1C811}"/>
                  </a:ext>
                </a:extLst>
              </p:cNvPr>
              <p:cNvSpPr txBox="1"/>
              <p:nvPr/>
            </p:nvSpPr>
            <p:spPr>
              <a:xfrm>
                <a:off x="5834834" y="5003099"/>
                <a:ext cx="2126704" cy="327205"/>
              </a:xfrm>
              <a:prstGeom prst="rect">
                <a:avLst/>
              </a:prstGeom>
              <a:noFill/>
            </p:spPr>
            <p:txBody>
              <a:bodyPr wrap="square"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3</m:t>
                            </m:r>
                          </m:sub>
                        </m:sSub>
                        <m:r>
                          <a:rPr lang="en-US" altLang="zh-CN" sz="1400" i="1">
                            <a:latin typeface="Cambria Math" panose="02040503050406030204" pitchFamily="18" charset="0"/>
                          </a:rPr>
                          <m:t>,1</m:t>
                        </m:r>
                      </m:sub>
                    </m:sSub>
                  </m:oMath>
                </a14:m>
                <a:r>
                  <a:rPr lang="en-US" altLang="zh-CN" sz="1400" dirty="0"/>
                  <a:t>||</a:t>
                </a:r>
                <a:r>
                  <a:rPr lang="en-US" altLang="zh-CN" sz="1400" dirty="0" err="1"/>
                  <a:t>Enc</a:t>
                </a:r>
                <a:r>
                  <a:rPr lang="en-US" altLang="zh-CN" sz="1400" dirty="0"/>
                  <a:t>(</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3</m:t>
                        </m:r>
                      </m:sub>
                    </m:sSub>
                  </m:oMath>
                </a14:m>
                <a:r>
                  <a:rPr lang="en-US" altLang="zh-CN" sz="1400" dirty="0"/>
                  <a:t>,</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𝑖𝑑</m:t>
                        </m:r>
                      </m:e>
                      <m:sub>
                        <m:r>
                          <a:rPr lang="en-US" altLang="zh-CN" sz="1400" i="1" dirty="0">
                            <a:latin typeface="Cambria Math" panose="02040503050406030204" pitchFamily="18" charset="0"/>
                          </a:rPr>
                          <m:t>1</m:t>
                        </m:r>
                      </m:sub>
                    </m:sSub>
                  </m:oMath>
                </a14:m>
                <a:r>
                  <a:rPr lang="en-US" altLang="zh-CN" sz="1400" b="1" dirty="0"/>
                  <a:t>,</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𝐿</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3</m:t>
                            </m:r>
                          </m:sub>
                        </m:sSub>
                        <m:r>
                          <a:rPr lang="en-US" altLang="zh-CN" sz="1400" i="1">
                            <a:latin typeface="Cambria Math" panose="02040503050406030204" pitchFamily="18" charset="0"/>
                          </a:rPr>
                          <m:t>,2</m:t>
                        </m:r>
                      </m:sub>
                    </m:sSub>
                  </m:oMath>
                </a14:m>
                <a:r>
                  <a:rPr lang="en-US" altLang="zh-CN" sz="1400" b="1" dirty="0"/>
                  <a:t>)</a:t>
                </a:r>
                <a:endParaRPr lang="zh-CN" altLang="en-US" sz="1400" b="1" dirty="0"/>
              </a:p>
            </p:txBody>
          </p:sp>
        </mc:Choice>
        <mc:Fallback xmlns="">
          <p:sp>
            <p:nvSpPr>
              <p:cNvPr id="55" name="文本框 54">
                <a:extLst>
                  <a:ext uri="{FF2B5EF4-FFF2-40B4-BE49-F238E27FC236}">
                    <a16:creationId xmlns:a16="http://schemas.microsoft.com/office/drawing/2014/main" id="{9510863A-37EE-9941-87DF-4FE2D6B1C811}"/>
                  </a:ext>
                </a:extLst>
              </p:cNvPr>
              <p:cNvSpPr txBox="1">
                <a:spLocks noRot="1" noChangeAspect="1" noMove="1" noResize="1" noEditPoints="1" noAdjustHandles="1" noChangeArrowheads="1" noChangeShapeType="1" noTextEdit="1"/>
              </p:cNvSpPr>
              <p:nvPr/>
            </p:nvSpPr>
            <p:spPr>
              <a:xfrm>
                <a:off x="5834834" y="5003099"/>
                <a:ext cx="2126704" cy="327205"/>
              </a:xfrm>
              <a:prstGeom prst="rect">
                <a:avLst/>
              </a:prstGeom>
              <a:blipFill>
                <a:blip r:embed="rId17"/>
                <a:stretch>
                  <a:fillRect b="-7407"/>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C8F9AE70-0591-1149-A969-414C43C8047C}"/>
              </a:ext>
            </a:extLst>
          </p:cNvPr>
          <p:cNvSpPr txBox="1"/>
          <p:nvPr/>
        </p:nvSpPr>
        <p:spPr>
          <a:xfrm>
            <a:off x="7990642" y="4984197"/>
            <a:ext cx="869172" cy="307777"/>
          </a:xfrm>
          <a:prstGeom prst="rect">
            <a:avLst/>
          </a:prstGeom>
          <a:noFill/>
        </p:spPr>
        <p:txBody>
          <a:bodyPr wrap="square" rtlCol="0">
            <a:spAutoFit/>
          </a:bodyPr>
          <a:lstStyle/>
          <a:p>
            <a:r>
              <a:rPr lang="en-US" altLang="zh-CN" sz="1400" b="1" dirty="0"/>
              <a:t>…</a:t>
            </a:r>
            <a:endParaRPr lang="zh-CN" altLang="en-US" sz="1400" b="1" dirty="0"/>
          </a:p>
        </p:txBody>
      </p:sp>
    </p:spTree>
    <p:extLst>
      <p:ext uri="{BB962C8B-B14F-4D97-AF65-F5344CB8AC3E}">
        <p14:creationId xmlns:p14="http://schemas.microsoft.com/office/powerpoint/2010/main" val="2542719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SSE</a:t>
            </a:r>
            <a:r>
              <a:rPr lang="zh-CN" altLang="en-US" dirty="0"/>
              <a:t>的一种定义</a:t>
            </a:r>
          </a:p>
        </p:txBody>
      </p:sp>
      <p:sp>
        <p:nvSpPr>
          <p:cNvPr id="3" name="内容占位符 2"/>
          <p:cNvSpPr>
            <a:spLocks noGrp="1"/>
          </p:cNvSpPr>
          <p:nvPr>
            <p:ph idx="1"/>
          </p:nvPr>
        </p:nvSpPr>
        <p:spPr>
          <a:xfrm>
            <a:off x="1435608" y="1447800"/>
            <a:ext cx="7498080" cy="5293568"/>
          </a:xfrm>
        </p:spPr>
        <p:txBody>
          <a:bodyPr>
            <a:normAutofit fontScale="62500" lnSpcReduction="20000"/>
          </a:bodyPr>
          <a:lstStyle/>
          <a:p>
            <a:r>
              <a:rPr lang="en-US" altLang="zh-CN" dirty="0"/>
              <a:t>Setup</a:t>
            </a:r>
            <a:r>
              <a:rPr lang="zh-CN" altLang="en-US" dirty="0"/>
              <a:t>算法</a:t>
            </a:r>
            <a:r>
              <a:rPr lang="en-US" altLang="zh-CN" dirty="0"/>
              <a:t>:</a:t>
            </a:r>
          </a:p>
          <a:p>
            <a:pPr lvl="1"/>
            <a:r>
              <a:rPr lang="zh-CN" altLang="en-US" dirty="0"/>
              <a:t>客户端</a:t>
            </a:r>
            <a:r>
              <a:rPr lang="en-US" altLang="zh-CN" dirty="0"/>
              <a:t>:</a:t>
            </a:r>
          </a:p>
          <a:p>
            <a:pPr lvl="2"/>
            <a:r>
              <a:rPr lang="zh-CN" altLang="en-US" dirty="0"/>
              <a:t>输入</a:t>
            </a:r>
            <a:r>
              <a:rPr lang="en-US" altLang="zh-CN" dirty="0"/>
              <a:t>:</a:t>
            </a:r>
            <a:r>
              <a:rPr lang="zh-CN" altLang="zh-CN" dirty="0"/>
              <a:t>输入安全参数和数据库</a:t>
            </a:r>
            <a:endParaRPr lang="en-US" altLang="zh-CN" dirty="0"/>
          </a:p>
          <a:p>
            <a:pPr lvl="2"/>
            <a:r>
              <a:rPr lang="zh-CN" altLang="en-US" dirty="0"/>
              <a:t>输出</a:t>
            </a:r>
            <a:r>
              <a:rPr lang="en-US" altLang="zh-CN" dirty="0"/>
              <a:t>:</a:t>
            </a:r>
            <a:r>
              <a:rPr lang="zh-CN" altLang="en-US" dirty="0"/>
              <a:t>私钥（对称密钥）、标签用字典和检索用字典</a:t>
            </a:r>
            <a:endParaRPr lang="en-US" altLang="zh-CN" dirty="0"/>
          </a:p>
          <a:p>
            <a:pPr lvl="1"/>
            <a:r>
              <a:rPr lang="zh-CN" altLang="en-US" dirty="0"/>
              <a:t>服务器：存储加密数据库（即检索用字典）</a:t>
            </a:r>
            <a:endParaRPr lang="en-US" altLang="zh-CN" dirty="0"/>
          </a:p>
          <a:p>
            <a:r>
              <a:rPr lang="en-US" altLang="zh-CN" dirty="0" err="1"/>
              <a:t>AddKeyword</a:t>
            </a:r>
            <a:r>
              <a:rPr lang="zh-CN" altLang="en-US" dirty="0"/>
              <a:t>协议</a:t>
            </a:r>
            <a:r>
              <a:rPr lang="en-US" altLang="zh-CN" dirty="0"/>
              <a:t> :</a:t>
            </a:r>
          </a:p>
          <a:p>
            <a:pPr lvl="1"/>
            <a:r>
              <a:rPr lang="zh-CN" altLang="en-US" dirty="0"/>
              <a:t>客户端：</a:t>
            </a:r>
            <a:endParaRPr lang="en-US" altLang="zh-CN" dirty="0"/>
          </a:p>
          <a:p>
            <a:pPr lvl="2"/>
            <a:r>
              <a:rPr lang="zh-CN" altLang="en-US" dirty="0"/>
              <a:t>输入：私钥、标签用字典、关键字、文件标识</a:t>
            </a:r>
            <a:endParaRPr lang="en-US" altLang="zh-CN" dirty="0"/>
          </a:p>
          <a:p>
            <a:pPr lvl="2"/>
            <a:r>
              <a:rPr lang="zh-CN" altLang="en-US" dirty="0"/>
              <a:t>输出：密文</a:t>
            </a:r>
            <a:endParaRPr lang="en-US" altLang="zh-CN" dirty="0"/>
          </a:p>
          <a:p>
            <a:pPr lvl="1"/>
            <a:r>
              <a:rPr lang="zh-CN" altLang="en-US" dirty="0"/>
              <a:t>服务器：</a:t>
            </a:r>
            <a:endParaRPr lang="en-US" altLang="zh-CN" dirty="0"/>
          </a:p>
          <a:p>
            <a:pPr lvl="2"/>
            <a:r>
              <a:rPr lang="zh-CN" altLang="en-US" dirty="0"/>
              <a:t>输入：加密数据库</a:t>
            </a:r>
            <a:endParaRPr lang="en-US" altLang="zh-CN" dirty="0"/>
          </a:p>
          <a:p>
            <a:pPr lvl="2"/>
            <a:r>
              <a:rPr lang="zh-CN" altLang="en-US" dirty="0"/>
              <a:t>输出：更新数据库</a:t>
            </a:r>
            <a:endParaRPr lang="en-US" altLang="zh-CN" dirty="0"/>
          </a:p>
          <a:p>
            <a:r>
              <a:rPr lang="en-US" altLang="zh-CN" dirty="0"/>
              <a:t>Search</a:t>
            </a:r>
            <a:r>
              <a:rPr lang="zh-CN" altLang="en-US" dirty="0"/>
              <a:t>协议</a:t>
            </a:r>
            <a:r>
              <a:rPr lang="en-US" altLang="zh-CN" dirty="0"/>
              <a:t>:</a:t>
            </a:r>
          </a:p>
          <a:p>
            <a:pPr lvl="1"/>
            <a:r>
              <a:rPr lang="zh-CN" altLang="en-US" dirty="0"/>
              <a:t>客户端：</a:t>
            </a:r>
            <a:endParaRPr lang="en-US" altLang="zh-CN" dirty="0"/>
          </a:p>
          <a:p>
            <a:pPr lvl="2"/>
            <a:r>
              <a:rPr lang="zh-CN" altLang="en-US" dirty="0"/>
              <a:t>输入：私钥和关键字</a:t>
            </a:r>
            <a:endParaRPr lang="en-US" altLang="zh-CN" dirty="0"/>
          </a:p>
          <a:p>
            <a:pPr lvl="2"/>
            <a:r>
              <a:rPr lang="zh-CN" altLang="en-US" dirty="0"/>
              <a:t>输出：检索陷门</a:t>
            </a:r>
            <a:endParaRPr lang="en-US" altLang="zh-CN" dirty="0"/>
          </a:p>
          <a:p>
            <a:pPr lvl="1"/>
            <a:r>
              <a:rPr lang="zh-CN" altLang="en-US" dirty="0"/>
              <a:t>服务器：</a:t>
            </a:r>
            <a:endParaRPr lang="en-US" altLang="zh-CN" dirty="0"/>
          </a:p>
          <a:p>
            <a:pPr lvl="2"/>
            <a:r>
              <a:rPr lang="zh-CN" altLang="en-US" dirty="0"/>
              <a:t>输入：加密数据库和检索陷门</a:t>
            </a:r>
            <a:endParaRPr lang="en-US" altLang="zh-CN" dirty="0"/>
          </a:p>
          <a:p>
            <a:pPr lvl="2"/>
            <a:r>
              <a:rPr lang="zh-CN" altLang="en-US" dirty="0"/>
              <a:t>输出：文件标识集合（含有指定关键字的文件标识集合）</a:t>
            </a:r>
            <a:endParaRPr lang="en-US" altLang="zh-CN" dirty="0"/>
          </a:p>
          <a:p>
            <a:pPr lvl="2"/>
            <a:endParaRPr lang="en-US" altLang="zh-CN" dirty="0"/>
          </a:p>
          <a:p>
            <a:pPr marL="402336" lvl="1" indent="0">
              <a:buNone/>
            </a:pPr>
            <a:endParaRPr lang="en-US" altLang="zh-CN" dirty="0"/>
          </a:p>
        </p:txBody>
      </p:sp>
    </p:spTree>
    <p:extLst>
      <p:ext uri="{BB962C8B-B14F-4D97-AF65-F5344CB8AC3E}">
        <p14:creationId xmlns:p14="http://schemas.microsoft.com/office/powerpoint/2010/main" val="1539254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SSE</a:t>
            </a:r>
            <a:r>
              <a:rPr lang="zh-CN" altLang="en-US" dirty="0"/>
              <a:t>的一种应用场景</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977" y="2789784"/>
            <a:ext cx="12446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grpSp>
        <p:nvGrpSpPr>
          <p:cNvPr id="5" name="组合 4"/>
          <p:cNvGrpSpPr/>
          <p:nvPr/>
        </p:nvGrpSpPr>
        <p:grpSpPr>
          <a:xfrm>
            <a:off x="6300350" y="2360888"/>
            <a:ext cx="2657997" cy="2436263"/>
            <a:chOff x="6673428" y="3217859"/>
            <a:chExt cx="2363068" cy="187960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428" y="3217859"/>
              <a:ext cx="13081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pic>
          <p:nvPicPr>
            <p:cNvPr id="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5596" y="3665612"/>
              <a:ext cx="85090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grpSp>
      <mc:AlternateContent xmlns:mc="http://schemas.openxmlformats.org/markup-compatibility/2006" xmlns:a14="http://schemas.microsoft.com/office/drawing/2010/main">
        <mc:Choice Requires="a14">
          <p:sp>
            <p:nvSpPr>
              <p:cNvPr id="10" name="矩形 9"/>
              <p:cNvSpPr/>
              <p:nvPr/>
            </p:nvSpPr>
            <p:spPr>
              <a:xfrm>
                <a:off x="1174890" y="1478778"/>
                <a:ext cx="1956792" cy="102012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r>
                  <a:rPr lang="en-US" altLang="zh-CN" sz="1400" dirty="0">
                    <a:solidFill>
                      <a:schemeClr val="tx1"/>
                    </a:solidFill>
                  </a:rPr>
                  <a:t>1.1Setup</a:t>
                </a:r>
                <a:r>
                  <a:rPr lang="zh-CN" altLang="en-US" sz="1400" dirty="0">
                    <a:solidFill>
                      <a:schemeClr val="tx1"/>
                    </a:solidFill>
                  </a:rPr>
                  <a:t>算法生成私钥（对称密钥）、标签用字典</a:t>
                </a:r>
                <a14:m>
                  <m:oMath xmlns:m="http://schemas.openxmlformats.org/officeDocument/2006/math">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a:rPr>
                          <m:t>𝑫</m:t>
                        </m:r>
                      </m:e>
                      <m:sub>
                        <m:r>
                          <a:rPr lang="en-US" altLang="zh-CN" sz="1400" b="1" i="1">
                            <a:solidFill>
                              <a:schemeClr val="tx1"/>
                            </a:solidFill>
                            <a:latin typeface="Cambria Math"/>
                          </a:rPr>
                          <m:t>𝒑</m:t>
                        </m:r>
                      </m:sub>
                    </m:sSub>
                  </m:oMath>
                </a14:m>
                <a:r>
                  <a:rPr lang="zh-CN" altLang="en-US" sz="1400" dirty="0">
                    <a:solidFill>
                      <a:schemeClr val="tx1"/>
                    </a:solidFill>
                  </a:rPr>
                  <a:t>和检索用字典</a:t>
                </a:r>
                <a14:m>
                  <m:oMath xmlns:m="http://schemas.openxmlformats.org/officeDocument/2006/math">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a:rPr>
                          <m:t>𝑫</m:t>
                        </m:r>
                      </m:e>
                      <m:sub>
                        <m:r>
                          <a:rPr lang="en-US" altLang="zh-CN" sz="1400" b="1" i="1">
                            <a:solidFill>
                              <a:schemeClr val="tx1"/>
                            </a:solidFill>
                            <a:latin typeface="Cambria Math"/>
                          </a:rPr>
                          <m:t>𝑾</m:t>
                        </m:r>
                      </m:sub>
                    </m:sSub>
                  </m:oMath>
                </a14:m>
                <a:endParaRPr lang="en-US" altLang="zh-CN"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174890" y="1478778"/>
                <a:ext cx="1956792" cy="1020121"/>
              </a:xfrm>
              <a:prstGeom prst="rect">
                <a:avLst/>
              </a:prstGeom>
              <a:blipFill rotWithShape="0">
                <a:blip r:embed="rId5"/>
                <a:stretch>
                  <a:fillRect l="-308" b="-2924"/>
                </a:stretch>
              </a:blipFill>
              <a:ln>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874470" y="2777098"/>
                <a:ext cx="117181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a:rPr>
                        <m:t>𝐄𝐃𝐁</m:t>
                      </m:r>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m:t>
                          </m:r>
                          <m:r>
                            <a:rPr lang="en-US" altLang="zh-CN" b="1" i="1">
                              <a:latin typeface="Cambria Math"/>
                            </a:rPr>
                            <m:t>𝑫</m:t>
                          </m:r>
                        </m:e>
                        <m:sub>
                          <m:r>
                            <a:rPr lang="en-US" altLang="zh-CN" b="1" i="1">
                              <a:latin typeface="Cambria Math"/>
                            </a:rPr>
                            <m:t>𝑾</m:t>
                          </m:r>
                        </m:sub>
                      </m:sSub>
                    </m:oMath>
                  </m:oMathPara>
                </a14:m>
                <a:endParaRPr lang="zh-CN" altLang="en-US" b="1" i="1" dirty="0"/>
              </a:p>
            </p:txBody>
          </p:sp>
        </mc:Choice>
        <mc:Fallback xmlns="">
          <p:sp>
            <p:nvSpPr>
              <p:cNvPr id="12" name="矩形 11"/>
              <p:cNvSpPr>
                <a:spLocks noRot="1" noChangeAspect="1" noMove="1" noResize="1" noEditPoints="1" noAdjustHandles="1" noChangeArrowheads="1" noChangeShapeType="1" noTextEdit="1"/>
              </p:cNvSpPr>
              <p:nvPr/>
            </p:nvSpPr>
            <p:spPr>
              <a:xfrm>
                <a:off x="3874470" y="2777098"/>
                <a:ext cx="1171810" cy="369332"/>
              </a:xfrm>
              <a:prstGeom prst="rect">
                <a:avLst/>
              </a:prstGeom>
              <a:blipFill rotWithShape="0">
                <a:blip r:embed="rId6"/>
                <a:stretch>
                  <a:fillRect r="-625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595279" y="1700808"/>
                <a:ext cx="1956792" cy="57606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r>
                  <a:rPr lang="en-US" altLang="zh-CN" sz="1400" dirty="0">
                    <a:solidFill>
                      <a:schemeClr val="tx1"/>
                    </a:solidFill>
                  </a:rPr>
                  <a:t>1.2Setup</a:t>
                </a:r>
                <a:r>
                  <a:rPr lang="zh-CN" altLang="en-US" sz="1400" dirty="0">
                    <a:solidFill>
                      <a:schemeClr val="tx1"/>
                    </a:solidFill>
                  </a:rPr>
                  <a:t>算法存储加密数据库</a:t>
                </a:r>
                <a:r>
                  <a:rPr lang="en-US" altLang="zh-CN" sz="1400" b="1" dirty="0">
                    <a:solidFill>
                      <a:schemeClr val="tx1"/>
                    </a:solidFill>
                  </a:rPr>
                  <a:t>EDB=</a:t>
                </a:r>
                <a14:m>
                  <m:oMath xmlns:m="http://schemas.openxmlformats.org/officeDocument/2006/math">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a:rPr>
                          <m:t>𝑫</m:t>
                        </m:r>
                      </m:e>
                      <m:sub>
                        <m:r>
                          <a:rPr lang="en-US" altLang="zh-CN" sz="1400" b="1" i="1">
                            <a:solidFill>
                              <a:schemeClr val="tx1"/>
                            </a:solidFill>
                            <a:latin typeface="Cambria Math"/>
                          </a:rPr>
                          <m:t>𝑾</m:t>
                        </m:r>
                      </m:sub>
                    </m:sSub>
                  </m:oMath>
                </a14:m>
                <a:endParaRPr lang="en-US" altLang="zh-CN" sz="1400" b="1"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6595279" y="1700808"/>
                <a:ext cx="1956792" cy="576063"/>
              </a:xfrm>
              <a:prstGeom prst="rect">
                <a:avLst/>
              </a:prstGeom>
              <a:blipFill rotWithShape="0">
                <a:blip r:embed="rId7"/>
                <a:stretch>
                  <a:fillRect l="-308" b="-3030"/>
                </a:stretch>
              </a:blipFill>
              <a:ln>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114848" y="4612177"/>
                <a:ext cx="1956792" cy="15955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r>
                  <a:rPr lang="en-US" altLang="zh-CN" sz="1400" dirty="0">
                    <a:solidFill>
                      <a:schemeClr val="tx1"/>
                    </a:solidFill>
                  </a:rPr>
                  <a:t>2.1 </a:t>
                </a:r>
                <a:r>
                  <a:rPr lang="en-US" altLang="zh-CN" sz="1400" dirty="0" err="1">
                    <a:solidFill>
                      <a:schemeClr val="tx1"/>
                    </a:solidFill>
                  </a:rPr>
                  <a:t>AddKeyword</a:t>
                </a:r>
                <a:r>
                  <a:rPr lang="zh-CN" altLang="en-US" sz="1400" dirty="0">
                    <a:solidFill>
                      <a:schemeClr val="tx1"/>
                    </a:solidFill>
                  </a:rPr>
                  <a:t>协议生成待添加关键字的可搜索密文</a:t>
                </a:r>
                <a:r>
                  <a:rPr lang="en-US" altLang="zh-CN" sz="1400" dirty="0">
                    <a:solidFill>
                      <a:schemeClr val="tx1"/>
                    </a:solidFill>
                  </a:rPr>
                  <a:t>K1</a:t>
                </a:r>
              </a:p>
              <a:p>
                <a:pPr marL="0" lvl="2"/>
                <a:endParaRPr lang="en-US" altLang="zh-CN" sz="1400" dirty="0">
                  <a:solidFill>
                    <a:schemeClr val="tx1"/>
                  </a:solidFill>
                </a:endParaRPr>
              </a:p>
              <a:p>
                <a:pPr marL="0" lvl="2"/>
                <a:r>
                  <a:rPr lang="en-US" altLang="zh-CN" sz="1400" dirty="0">
                    <a:solidFill>
                      <a:schemeClr val="tx1"/>
                    </a:solidFill>
                  </a:rPr>
                  <a:t>3.1 Search</a:t>
                </a:r>
                <a:r>
                  <a:rPr lang="zh-CN" altLang="en-US" sz="1400" dirty="0">
                    <a:solidFill>
                      <a:schemeClr val="tx1"/>
                    </a:solidFill>
                  </a:rPr>
                  <a:t>协议根通过私钥生成检索陷门</a:t>
                </a:r>
                <a14:m>
                  <m:oMath xmlns:m="http://schemas.openxmlformats.org/officeDocument/2006/math">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a:rPr>
                          <m:t>𝑆𝑇</m:t>
                        </m:r>
                      </m:e>
                      <m:sub>
                        <m:r>
                          <a:rPr lang="en-US" altLang="zh-CN" sz="1400" i="1">
                            <a:solidFill>
                              <a:schemeClr val="tx1"/>
                            </a:solidFill>
                            <a:latin typeface="Cambria Math"/>
                          </a:rPr>
                          <m:t>𝑤</m:t>
                        </m:r>
                      </m:sub>
                    </m:sSub>
                  </m:oMath>
                </a14:m>
                <a:r>
                  <a:rPr lang="zh-CN" altLang="en-US" sz="1400" dirty="0">
                    <a:solidFill>
                      <a:schemeClr val="tx1"/>
                    </a:solidFill>
                  </a:rPr>
                  <a:t>并发送到服务器</a:t>
                </a:r>
                <a:endParaRPr lang="en-US" altLang="zh-CN" sz="1400" dirty="0">
                  <a:solidFill>
                    <a:schemeClr val="tx1"/>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1114848" y="4612177"/>
                <a:ext cx="1956792" cy="1595550"/>
              </a:xfrm>
              <a:prstGeom prst="rect">
                <a:avLst/>
              </a:prstGeom>
              <a:blipFill>
                <a:blip r:embed="rId8"/>
                <a:stretch>
                  <a:fillRect b="-1550"/>
                </a:stretch>
              </a:blipFill>
              <a:ln>
                <a:solidFill>
                  <a:srgbClr val="00B0F0"/>
                </a:solidFill>
              </a:ln>
            </p:spPr>
            <p:txBody>
              <a:bodyPr/>
              <a:lstStyle/>
              <a:p>
                <a:r>
                  <a:rPr lang="zh-CN" altLang="en-US">
                    <a:noFill/>
                  </a:rPr>
                  <a:t> </a:t>
                </a:r>
              </a:p>
            </p:txBody>
          </p:sp>
        </mc:Fallback>
      </mc:AlternateContent>
      <p:sp>
        <p:nvSpPr>
          <p:cNvPr id="17" name="矩形 16"/>
          <p:cNvSpPr/>
          <p:nvPr/>
        </p:nvSpPr>
        <p:spPr>
          <a:xfrm>
            <a:off x="3743559" y="3301651"/>
            <a:ext cx="1604927" cy="369332"/>
          </a:xfrm>
          <a:prstGeom prst="rect">
            <a:avLst/>
          </a:prstGeom>
        </p:spPr>
        <p:txBody>
          <a:bodyPr wrap="none">
            <a:spAutoFit/>
          </a:bodyPr>
          <a:lstStyle/>
          <a:p>
            <a:r>
              <a:rPr lang="zh-CN" altLang="en-US" dirty="0"/>
              <a:t>待添加密文</a:t>
            </a:r>
            <a:r>
              <a:rPr lang="en-US" altLang="zh-CN" dirty="0"/>
              <a:t>K1</a:t>
            </a:r>
            <a:endParaRPr lang="zh-CN" altLang="en-US" dirty="0"/>
          </a:p>
        </p:txBody>
      </p:sp>
      <mc:AlternateContent xmlns:mc="http://schemas.openxmlformats.org/markup-compatibility/2006" xmlns:a14="http://schemas.microsoft.com/office/drawing/2010/main">
        <mc:Choice Requires="a14">
          <p:sp>
            <p:nvSpPr>
              <p:cNvPr id="18" name="矩形 17"/>
              <p:cNvSpPr/>
              <p:nvPr/>
            </p:nvSpPr>
            <p:spPr>
              <a:xfrm>
                <a:off x="6294017" y="4844527"/>
                <a:ext cx="2258054" cy="110475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r>
                  <a:rPr lang="en-US" altLang="zh-CN" sz="1400" dirty="0">
                    <a:solidFill>
                      <a:schemeClr val="tx1"/>
                    </a:solidFill>
                  </a:rPr>
                  <a:t>2.2AddKeyowrd</a:t>
                </a:r>
                <a:r>
                  <a:rPr lang="zh-CN" altLang="en-US" sz="1400" dirty="0">
                    <a:solidFill>
                      <a:schemeClr val="tx1"/>
                    </a:solidFill>
                  </a:rPr>
                  <a:t>协议更新数据库，添加新的密文</a:t>
                </a:r>
                <a:endParaRPr lang="en-US" altLang="zh-CN" sz="1400" dirty="0">
                  <a:solidFill>
                    <a:schemeClr val="tx1"/>
                  </a:solidFill>
                </a:endParaRPr>
              </a:p>
              <a:p>
                <a:pPr marL="0" lvl="2"/>
                <a:endParaRPr lang="en-US" altLang="zh-CN" sz="1400" dirty="0">
                  <a:solidFill>
                    <a:schemeClr val="tx1"/>
                  </a:solidFill>
                </a:endParaRPr>
              </a:p>
              <a:p>
                <a:pPr marL="0" lvl="2"/>
                <a:r>
                  <a:rPr lang="en-US" altLang="zh-CN" sz="1400" dirty="0">
                    <a:solidFill>
                      <a:schemeClr val="tx1"/>
                    </a:solidFill>
                  </a:rPr>
                  <a:t>3.2Search</a:t>
                </a:r>
                <a:r>
                  <a:rPr lang="zh-CN" altLang="en-US" sz="1400" dirty="0">
                    <a:solidFill>
                      <a:schemeClr val="tx1"/>
                    </a:solidFill>
                  </a:rPr>
                  <a:t>协议输出指定关键字的文件标识集合</a:t>
                </a:r>
                <a14:m>
                  <m:oMath xmlns:m="http://schemas.openxmlformats.org/officeDocument/2006/math">
                    <m:r>
                      <a:rPr lang="el-GR" altLang="zh-CN" sz="1400" b="1" i="0">
                        <a:solidFill>
                          <a:schemeClr val="tx1"/>
                        </a:solidFill>
                        <a:latin typeface="Cambria Math"/>
                        <a:ea typeface="Cambria Math"/>
                      </a:rPr>
                      <m:t>𝚰</m:t>
                    </m:r>
                  </m:oMath>
                </a14:m>
                <a:endParaRPr lang="en-US" altLang="zh-CN" sz="1400" b="1" dirty="0">
                  <a:solidFill>
                    <a:schemeClr val="tx1"/>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6294017" y="4844527"/>
                <a:ext cx="2258054" cy="1104753"/>
              </a:xfrm>
              <a:prstGeom prst="rect">
                <a:avLst/>
              </a:prstGeom>
              <a:blipFill>
                <a:blip r:embed="rId9"/>
                <a:stretch>
                  <a:fillRect l="-556" t="-1111" b="-6667"/>
                </a:stretch>
              </a:blipFill>
              <a:ln>
                <a:solidFill>
                  <a:srgbClr val="00B0F0"/>
                </a:solidFill>
              </a:ln>
            </p:spPr>
            <p:txBody>
              <a:bodyPr/>
              <a:lstStyle/>
              <a:p>
                <a:r>
                  <a:rPr lang="zh-CN" altLang="en-US">
                    <a:noFill/>
                  </a:rPr>
                  <a:t> </a:t>
                </a:r>
              </a:p>
            </p:txBody>
          </p:sp>
        </mc:Fallback>
      </mc:AlternateContent>
      <p:pic>
        <p:nvPicPr>
          <p:cNvPr id="19"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3321" y="3949723"/>
            <a:ext cx="3240518" cy="214524"/>
          </a:xfrm>
          <a:prstGeom prst="rect">
            <a:avLst/>
          </a:prstGeom>
          <a:noFill/>
          <a:ln w="25400">
            <a:solidFill>
              <a:srgbClr val="FFFFFF"/>
            </a:solidFill>
            <a:prstDash val="dashDot"/>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矩形 19"/>
              <p:cNvSpPr/>
              <p:nvPr/>
            </p:nvSpPr>
            <p:spPr>
              <a:xfrm>
                <a:off x="3815567" y="3733699"/>
                <a:ext cx="1487843" cy="369332"/>
              </a:xfrm>
              <a:prstGeom prst="rect">
                <a:avLst/>
              </a:prstGeom>
            </p:spPr>
            <p:txBody>
              <a:bodyPr wrap="none">
                <a:spAutoFit/>
              </a:bodyPr>
              <a:lstStyle/>
              <a:p>
                <a:r>
                  <a:rPr lang="zh-CN" altLang="en-US" dirty="0"/>
                  <a:t>检索</a:t>
                </a:r>
                <a14:m>
                  <m:oMath xmlns:m="http://schemas.openxmlformats.org/officeDocument/2006/math">
                    <m:r>
                      <a:rPr lang="zh-CN" altLang="en-US" i="1">
                        <a:latin typeface="Cambria Math"/>
                      </a:rPr>
                      <m:t>陷门</m:t>
                    </m:r>
                    <m:sSub>
                      <m:sSubPr>
                        <m:ctrlPr>
                          <a:rPr lang="zh-CN" altLang="zh-CN" i="1">
                            <a:latin typeface="Cambria Math" panose="02040503050406030204" pitchFamily="18" charset="0"/>
                          </a:rPr>
                        </m:ctrlPr>
                      </m:sSubPr>
                      <m:e>
                        <m:r>
                          <a:rPr lang="en-US" altLang="zh-CN" i="1">
                            <a:latin typeface="Cambria Math"/>
                          </a:rPr>
                          <m:t>𝑆𝑇</m:t>
                        </m:r>
                      </m:e>
                      <m:sub>
                        <m:r>
                          <a:rPr lang="en-US" altLang="zh-CN" i="1">
                            <a:latin typeface="Cambria Math"/>
                          </a:rPr>
                          <m:t>𝑤</m:t>
                        </m:r>
                      </m:sub>
                    </m:sSub>
                  </m:oMath>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3815567" y="3733699"/>
                <a:ext cx="1487843" cy="369332"/>
              </a:xfrm>
              <a:prstGeom prst="rect">
                <a:avLst/>
              </a:prstGeom>
              <a:blipFill rotWithShape="0">
                <a:blip r:embed="rId11"/>
                <a:stretch>
                  <a:fillRect l="-3689" t="-6557" b="-26230"/>
                </a:stretch>
              </a:blipFill>
            </p:spPr>
            <p:txBody>
              <a:bodyPr/>
              <a:lstStyle/>
              <a:p>
                <a:r>
                  <a:rPr lang="zh-CN" altLang="en-US">
                    <a:noFill/>
                  </a:rPr>
                  <a:t> </a:t>
                </a:r>
              </a:p>
            </p:txBody>
          </p:sp>
        </mc:Fallback>
      </mc:AlternateContent>
      <p:pic>
        <p:nvPicPr>
          <p:cNvPr id="21"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3479" y="3517675"/>
            <a:ext cx="3240518" cy="214524"/>
          </a:xfrm>
          <a:prstGeom prst="rect">
            <a:avLst/>
          </a:prstGeom>
          <a:noFill/>
          <a:ln w="25400">
            <a:noFill/>
            <a:prstDash val="dashDot"/>
            <a:miter lim="800000"/>
            <a:headEnd/>
            <a:tailEnd/>
          </a:ln>
          <a:extLst>
            <a:ext uri="{909E8E84-426E-40DD-AFC4-6F175D3DCCD1}">
              <a14:hiddenFill xmlns:a14="http://schemas.microsoft.com/office/drawing/2010/main">
                <a:solidFill>
                  <a:srgbClr val="FFFFFF"/>
                </a:solidFill>
              </a14:hiddenFill>
            </a:ext>
          </a:extLst>
        </p:spPr>
      </p:pic>
      <p:pic>
        <p:nvPicPr>
          <p:cNvPr id="22"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1471" y="3038036"/>
            <a:ext cx="3240518" cy="214524"/>
          </a:xfrm>
          <a:prstGeom prst="rect">
            <a:avLst/>
          </a:prstGeom>
          <a:noFill/>
          <a:ln w="25400">
            <a:noFill/>
            <a:prstDash val="dashDot"/>
            <a:miter lim="800000"/>
            <a:headEnd/>
            <a:tailEnd/>
          </a:ln>
          <a:extLst>
            <a:ext uri="{909E8E84-426E-40DD-AFC4-6F175D3DCCD1}">
              <a14:hiddenFill xmlns:a14="http://schemas.microsoft.com/office/drawing/2010/main">
                <a:solidFill>
                  <a:srgbClr val="FFFFFF"/>
                </a:solidFill>
              </a14:hiddenFill>
            </a:ext>
          </a:extLst>
        </p:spPr>
      </p:pic>
      <p:sp>
        <p:nvSpPr>
          <p:cNvPr id="23" name="矩形 22"/>
          <p:cNvSpPr/>
          <p:nvPr/>
        </p:nvSpPr>
        <p:spPr>
          <a:xfrm>
            <a:off x="2087375" y="2988094"/>
            <a:ext cx="928459" cy="369332"/>
          </a:xfrm>
          <a:prstGeom prst="rect">
            <a:avLst/>
          </a:prstGeom>
        </p:spPr>
        <p:txBody>
          <a:bodyPr wrap="none">
            <a:spAutoFit/>
          </a:bodyPr>
          <a:lstStyle/>
          <a:p>
            <a:r>
              <a:rPr lang="zh-CN" altLang="en-US" dirty="0"/>
              <a:t>操作</a:t>
            </a:r>
            <a:r>
              <a:rPr lang="en-US" altLang="zh-CN" dirty="0"/>
              <a:t>1.1</a:t>
            </a:r>
            <a:endParaRPr lang="zh-CN" altLang="en-US" dirty="0"/>
          </a:p>
        </p:txBody>
      </p:sp>
      <p:sp>
        <p:nvSpPr>
          <p:cNvPr id="24" name="矩形 23"/>
          <p:cNvSpPr/>
          <p:nvPr/>
        </p:nvSpPr>
        <p:spPr>
          <a:xfrm>
            <a:off x="2149283" y="3462368"/>
            <a:ext cx="928459" cy="369332"/>
          </a:xfrm>
          <a:prstGeom prst="rect">
            <a:avLst/>
          </a:prstGeom>
        </p:spPr>
        <p:txBody>
          <a:bodyPr wrap="none">
            <a:spAutoFit/>
          </a:bodyPr>
          <a:lstStyle/>
          <a:p>
            <a:r>
              <a:rPr lang="zh-CN" altLang="en-US" dirty="0"/>
              <a:t>操作</a:t>
            </a:r>
            <a:r>
              <a:rPr lang="en-US" altLang="zh-CN" dirty="0"/>
              <a:t>2.1</a:t>
            </a:r>
            <a:endParaRPr lang="zh-CN" altLang="en-US" dirty="0"/>
          </a:p>
        </p:txBody>
      </p:sp>
      <p:sp>
        <p:nvSpPr>
          <p:cNvPr id="25" name="矩形 24"/>
          <p:cNvSpPr/>
          <p:nvPr/>
        </p:nvSpPr>
        <p:spPr>
          <a:xfrm>
            <a:off x="2149283" y="3929182"/>
            <a:ext cx="928459" cy="369332"/>
          </a:xfrm>
          <a:prstGeom prst="rect">
            <a:avLst/>
          </a:prstGeom>
        </p:spPr>
        <p:txBody>
          <a:bodyPr wrap="none">
            <a:spAutoFit/>
          </a:bodyPr>
          <a:lstStyle/>
          <a:p>
            <a:r>
              <a:rPr lang="zh-CN" altLang="en-US" dirty="0"/>
              <a:t>操作</a:t>
            </a:r>
            <a:r>
              <a:rPr lang="en-US" altLang="zh-CN" dirty="0"/>
              <a:t>3.1</a:t>
            </a:r>
            <a:endParaRPr lang="zh-CN" altLang="en-US" dirty="0"/>
          </a:p>
        </p:txBody>
      </p:sp>
    </p:spTree>
    <p:extLst>
      <p:ext uri="{BB962C8B-B14F-4D97-AF65-F5344CB8AC3E}">
        <p14:creationId xmlns:p14="http://schemas.microsoft.com/office/powerpoint/2010/main" val="2083672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5231" y="22109"/>
            <a:ext cx="7498080" cy="418058"/>
          </a:xfrm>
        </p:spPr>
        <p:txBody>
          <a:bodyPr>
            <a:normAutofit fontScale="90000"/>
          </a:bodyPr>
          <a:lstStyle/>
          <a:p>
            <a:r>
              <a:rPr lang="en-US" altLang="zh-CN" sz="2400" dirty="0"/>
              <a:t>SSE</a:t>
            </a:r>
            <a:r>
              <a:rPr lang="zh-CN" altLang="en-US" sz="2400" dirty="0"/>
              <a:t>的一种实例</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440167"/>
            <a:ext cx="7998769" cy="6388849"/>
          </a:xfrm>
          <a:prstGeom prst="rect">
            <a:avLst/>
          </a:prstGeom>
        </p:spPr>
      </p:pic>
    </p:spTree>
    <p:extLst>
      <p:ext uri="{BB962C8B-B14F-4D97-AF65-F5344CB8AC3E}">
        <p14:creationId xmlns:p14="http://schemas.microsoft.com/office/powerpoint/2010/main" val="1517264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SSE</a:t>
            </a:r>
            <a:r>
              <a:rPr lang="zh-CN" altLang="en-US" dirty="0"/>
              <a:t>的另一种定义</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435608" y="1447800"/>
                <a:ext cx="7498080" cy="5221560"/>
              </a:xfrm>
            </p:spPr>
            <p:txBody>
              <a:bodyPr>
                <a:normAutofit fontScale="62500" lnSpcReduction="20000"/>
              </a:bodyPr>
              <a:lstStyle/>
              <a:p>
                <a:r>
                  <a:rPr lang="en-US" altLang="zh-CN" dirty="0"/>
                  <a:t>Setup</a:t>
                </a:r>
                <a:r>
                  <a:rPr lang="zh-CN" altLang="en-US" dirty="0"/>
                  <a:t>算法</a:t>
                </a:r>
                <a:r>
                  <a:rPr lang="en-US" altLang="zh-CN" dirty="0"/>
                  <a:t>:</a:t>
                </a:r>
              </a:p>
              <a:p>
                <a:pPr lvl="1"/>
                <a:r>
                  <a:rPr lang="zh-CN" altLang="en-US" dirty="0"/>
                  <a:t>客户端</a:t>
                </a:r>
                <a:r>
                  <a:rPr lang="en-US" altLang="zh-CN" dirty="0"/>
                  <a:t>:</a:t>
                </a:r>
              </a:p>
              <a:p>
                <a:pPr lvl="2"/>
                <a:r>
                  <a:rPr lang="zh-CN" altLang="en-US" dirty="0"/>
                  <a:t>输入：</a:t>
                </a:r>
                <a:r>
                  <a:rPr lang="zh-CN" altLang="zh-CN" dirty="0"/>
                  <a:t>输入安全参数和数据库</a:t>
                </a:r>
                <a:endParaRPr lang="en-US" altLang="zh-CN" dirty="0"/>
              </a:p>
              <a:p>
                <a:pPr lvl="2"/>
                <a:r>
                  <a:rPr lang="zh-CN" altLang="en-US" dirty="0"/>
                  <a:t>输出：加密数据库、私钥（对称密钥）、标签用字典和检索用字典</a:t>
                </a:r>
                <a:endParaRPr lang="en-US" altLang="zh-CN" dirty="0"/>
              </a:p>
              <a:p>
                <a:pPr lvl="1"/>
                <a:r>
                  <a:rPr lang="zh-CN" altLang="en-US" dirty="0"/>
                  <a:t>服务器：存储加密数据库（即检索用字典）</a:t>
                </a:r>
                <a:endParaRPr lang="en-US" altLang="zh-CN" dirty="0"/>
              </a:p>
              <a:p>
                <a:r>
                  <a:rPr lang="en-US" altLang="zh-CN" dirty="0" err="1"/>
                  <a:t>DeleteFile</a:t>
                </a:r>
                <a:r>
                  <a:rPr lang="zh-CN" altLang="en-US" dirty="0"/>
                  <a:t>协议</a:t>
                </a:r>
                <a:r>
                  <a:rPr lang="en-US" altLang="zh-CN" dirty="0"/>
                  <a:t> :</a:t>
                </a:r>
              </a:p>
              <a:p>
                <a:pPr lvl="1"/>
                <a:r>
                  <a:rPr lang="zh-CN" altLang="en-US" dirty="0"/>
                  <a:t>客户端：</a:t>
                </a:r>
                <a:endParaRPr lang="en-US" altLang="zh-CN" dirty="0"/>
              </a:p>
              <a:p>
                <a:pPr lvl="2"/>
                <a:r>
                  <a:rPr lang="zh-CN" altLang="en-US" dirty="0"/>
                  <a:t>输入：私钥和文件标识</a:t>
                </a:r>
                <a:r>
                  <a:rPr lang="en-US" altLang="zh-CN" dirty="0"/>
                  <a:t>id</a:t>
                </a:r>
              </a:p>
              <a:p>
                <a:pPr lvl="2"/>
                <a:r>
                  <a:rPr lang="zh-CN" altLang="en-US" dirty="0"/>
                  <a:t>输出：删除陷门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𝐷𝑇</m:t>
                        </m:r>
                      </m:e>
                      <m:sub>
                        <m:r>
                          <a:rPr lang="en-US" altLang="zh-CN" i="1">
                            <a:latin typeface="Cambria Math"/>
                          </a:rPr>
                          <m:t>𝑖𝑑</m:t>
                        </m:r>
                      </m:sub>
                    </m:sSub>
                  </m:oMath>
                </a14:m>
                <a:r>
                  <a:rPr lang="en-US" altLang="zh-CN" dirty="0"/>
                  <a:t> </a:t>
                </a:r>
              </a:p>
              <a:p>
                <a:pPr lvl="1"/>
                <a:r>
                  <a:rPr lang="zh-CN" altLang="en-US" dirty="0"/>
                  <a:t>服务器：</a:t>
                </a:r>
                <a:endParaRPr lang="en-US" altLang="zh-CN" dirty="0"/>
              </a:p>
              <a:p>
                <a:pPr lvl="2"/>
                <a:r>
                  <a:rPr lang="zh-CN" altLang="en-US" dirty="0"/>
                  <a:t>输入：加密数据库</a:t>
                </a:r>
                <a:r>
                  <a:rPr lang="zh-CN" altLang="zh-CN" dirty="0"/>
                  <a:t>和</a:t>
                </a:r>
                <a:r>
                  <a:rPr lang="zh-CN" altLang="en-US" dirty="0"/>
                  <a:t>删除陷门</a:t>
                </a:r>
                <a:endParaRPr lang="en-US" altLang="zh-CN" dirty="0"/>
              </a:p>
              <a:p>
                <a:pPr lvl="2"/>
                <a:r>
                  <a:rPr lang="zh-CN" altLang="en-US" dirty="0"/>
                  <a:t>输出：删除对应文件</a:t>
                </a:r>
                <a:endParaRPr lang="en-US" altLang="zh-CN" dirty="0"/>
              </a:p>
              <a:p>
                <a:r>
                  <a:rPr lang="en-US" altLang="zh-CN" dirty="0"/>
                  <a:t>Search</a:t>
                </a:r>
                <a:r>
                  <a:rPr lang="zh-CN" altLang="en-US" dirty="0"/>
                  <a:t>协议</a:t>
                </a:r>
                <a:r>
                  <a:rPr lang="en-US" altLang="zh-CN" dirty="0"/>
                  <a:t>:</a:t>
                </a:r>
              </a:p>
              <a:p>
                <a:pPr lvl="1"/>
                <a:r>
                  <a:rPr lang="zh-CN" altLang="en-US" dirty="0"/>
                  <a:t>客户端：</a:t>
                </a:r>
                <a:endParaRPr lang="en-US" altLang="zh-CN" dirty="0"/>
              </a:p>
              <a:p>
                <a:pPr lvl="2"/>
                <a:r>
                  <a:rPr lang="zh-CN" altLang="en-US" dirty="0"/>
                  <a:t>输入：私钥和关键字</a:t>
                </a:r>
                <a:r>
                  <a:rPr lang="en-US" altLang="zh-CN" dirty="0"/>
                  <a:t>w</a:t>
                </a:r>
              </a:p>
              <a:p>
                <a:pPr lvl="2"/>
                <a:r>
                  <a:rPr lang="zh-CN" altLang="en-US" dirty="0"/>
                  <a:t>输出：检索陷门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𝑆𝑇</m:t>
                        </m:r>
                      </m:e>
                      <m:sub>
                        <m:r>
                          <a:rPr lang="en-US" altLang="zh-CN" i="1">
                            <a:latin typeface="Cambria Math"/>
                          </a:rPr>
                          <m:t>𝑤</m:t>
                        </m:r>
                      </m:sub>
                    </m:sSub>
                  </m:oMath>
                </a14:m>
                <a:r>
                  <a:rPr lang="en-US" altLang="zh-CN" dirty="0"/>
                  <a:t> </a:t>
                </a:r>
              </a:p>
              <a:p>
                <a:pPr lvl="1"/>
                <a:r>
                  <a:rPr lang="zh-CN" altLang="en-US" sz="2900" dirty="0"/>
                  <a:t>服务器：</a:t>
                </a:r>
                <a:endParaRPr lang="en-US" altLang="zh-CN" sz="2900" dirty="0"/>
              </a:p>
              <a:p>
                <a:pPr lvl="2"/>
                <a:r>
                  <a:rPr lang="zh-CN" altLang="en-US" dirty="0"/>
                  <a:t>输入：加密数据库和检索陷门</a:t>
                </a:r>
                <a:endParaRPr lang="en-US" altLang="zh-CN" dirty="0"/>
              </a:p>
              <a:p>
                <a:pPr lvl="2"/>
                <a:r>
                  <a:rPr lang="zh-CN" altLang="en-US" dirty="0"/>
                  <a:t>输出：文件标识集合（含有指定关键字的文件标识集合）</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435608" y="1447800"/>
                <a:ext cx="7498080" cy="5221560"/>
              </a:xfrm>
              <a:blipFill>
                <a:blip r:embed="rId2"/>
                <a:stretch>
                  <a:fillRect t="-1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50114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SSE</a:t>
            </a:r>
            <a:r>
              <a:rPr lang="zh-CN" altLang="en-US" dirty="0"/>
              <a:t>的另一种应用场景</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529" y="2698288"/>
            <a:ext cx="12446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grpSp>
        <p:nvGrpSpPr>
          <p:cNvPr id="5" name="组合 4"/>
          <p:cNvGrpSpPr/>
          <p:nvPr/>
        </p:nvGrpSpPr>
        <p:grpSpPr>
          <a:xfrm>
            <a:off x="6300350" y="2360888"/>
            <a:ext cx="2657997" cy="2436263"/>
            <a:chOff x="6673428" y="3217859"/>
            <a:chExt cx="2363068" cy="187960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428" y="3217859"/>
              <a:ext cx="13081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pic>
          <p:nvPicPr>
            <p:cNvPr id="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5596" y="3665612"/>
              <a:ext cx="85090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grpSp>
      <mc:AlternateContent xmlns:mc="http://schemas.openxmlformats.org/markup-compatibility/2006" xmlns:a14="http://schemas.microsoft.com/office/drawing/2010/main">
        <mc:Choice Requires="a14">
          <p:sp>
            <p:nvSpPr>
              <p:cNvPr id="10" name="矩形 9"/>
              <p:cNvSpPr/>
              <p:nvPr/>
            </p:nvSpPr>
            <p:spPr>
              <a:xfrm>
                <a:off x="1174890" y="1478778"/>
                <a:ext cx="1956792" cy="102012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r>
                  <a:rPr lang="en-US" altLang="zh-CN" sz="1400" dirty="0">
                    <a:solidFill>
                      <a:schemeClr val="tx1"/>
                    </a:solidFill>
                  </a:rPr>
                  <a:t>1.1Setup</a:t>
                </a:r>
                <a:r>
                  <a:rPr lang="zh-CN" altLang="en-US" sz="1400" dirty="0">
                    <a:solidFill>
                      <a:schemeClr val="tx1"/>
                    </a:solidFill>
                  </a:rPr>
                  <a:t>算法生成、私钥（对称密钥）检索用字典</a:t>
                </a:r>
                <a14:m>
                  <m:oMath xmlns:m="http://schemas.openxmlformats.org/officeDocument/2006/math">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a:rPr>
                          <m:t>𝑫</m:t>
                        </m:r>
                      </m:e>
                      <m:sub>
                        <m:r>
                          <a:rPr lang="en-US" altLang="zh-CN" sz="1400" b="1" i="1">
                            <a:solidFill>
                              <a:schemeClr val="tx1"/>
                            </a:solidFill>
                            <a:latin typeface="Cambria Math"/>
                          </a:rPr>
                          <m:t>𝑾</m:t>
                        </m:r>
                      </m:sub>
                    </m:sSub>
                  </m:oMath>
                </a14:m>
                <a:r>
                  <a:rPr lang="zh-CN" altLang="en-US" sz="1400" dirty="0">
                    <a:solidFill>
                      <a:schemeClr val="tx1"/>
                    </a:solidFill>
                  </a:rPr>
                  <a:t>和</a:t>
                </a:r>
                <a14:m>
                  <m:oMath xmlns:m="http://schemas.openxmlformats.org/officeDocument/2006/math">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a:rPr>
                          <m:t>𝑫</m:t>
                        </m:r>
                      </m:e>
                      <m:sub>
                        <m:r>
                          <a:rPr lang="en-US" altLang="zh-CN" sz="1400" b="1" i="1">
                            <a:solidFill>
                              <a:schemeClr val="tx1"/>
                            </a:solidFill>
                            <a:latin typeface="Cambria Math"/>
                          </a:rPr>
                          <m:t>𝑭</m:t>
                        </m:r>
                      </m:sub>
                    </m:sSub>
                  </m:oMath>
                </a14:m>
                <a:endParaRPr lang="en-US" altLang="zh-CN" sz="1400" b="1"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174890" y="1478778"/>
                <a:ext cx="1956792" cy="1020121"/>
              </a:xfrm>
              <a:prstGeom prst="rect">
                <a:avLst/>
              </a:prstGeom>
              <a:blipFill rotWithShape="0">
                <a:blip r:embed="rId5"/>
                <a:stretch>
                  <a:fillRect l="-308"/>
                </a:stretch>
              </a:blipFill>
              <a:ln>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117474" y="2700755"/>
                <a:ext cx="7585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a:rPr>
                        <m:t>𝐄𝐃𝐁</m:t>
                      </m:r>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4117474" y="2700755"/>
                <a:ext cx="758541"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595279" y="1700808"/>
                <a:ext cx="1956792" cy="57606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r>
                  <a:rPr lang="en-US" altLang="zh-CN" sz="1400" dirty="0">
                    <a:solidFill>
                      <a:schemeClr val="tx1"/>
                    </a:solidFill>
                  </a:rPr>
                  <a:t>1.2Setup</a:t>
                </a:r>
                <a:r>
                  <a:rPr lang="zh-CN" altLang="en-US" sz="1400" dirty="0">
                    <a:solidFill>
                      <a:schemeClr val="tx1"/>
                    </a:solidFill>
                  </a:rPr>
                  <a:t>算法存储加密数据库</a:t>
                </a:r>
                <a:r>
                  <a:rPr lang="en-US" altLang="zh-CN" sz="1400" b="1" dirty="0">
                    <a:solidFill>
                      <a:schemeClr val="tx1"/>
                    </a:solidFill>
                  </a:rPr>
                  <a:t>EDB</a:t>
                </a:r>
                <a:r>
                  <a:rPr lang="en-US" altLang="zh-CN" sz="1400" dirty="0">
                    <a:solidFill>
                      <a:schemeClr val="tx1"/>
                    </a:solidFill>
                  </a:rPr>
                  <a:t>=(</a:t>
                </a:r>
                <a14:m>
                  <m:oMath xmlns:m="http://schemas.openxmlformats.org/officeDocument/2006/math">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a:rPr>
                          <m:t>𝑫</m:t>
                        </m:r>
                      </m:e>
                      <m:sub>
                        <m:r>
                          <a:rPr lang="en-US" altLang="zh-CN" sz="1400" b="1" i="1">
                            <a:solidFill>
                              <a:schemeClr val="tx1"/>
                            </a:solidFill>
                            <a:latin typeface="Cambria Math"/>
                          </a:rPr>
                          <m:t>𝑾</m:t>
                        </m:r>
                      </m:sub>
                    </m:sSub>
                    <m:r>
                      <a:rPr lang="en-US" altLang="zh-CN" sz="1400" i="1">
                        <a:solidFill>
                          <a:schemeClr val="tx1"/>
                        </a:solidFill>
                        <a:latin typeface="Cambria Math"/>
                      </a:rPr>
                      <m:t>, </m:t>
                    </m:r>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a:rPr>
                          <m:t>𝑫</m:t>
                        </m:r>
                      </m:e>
                      <m:sub>
                        <m:r>
                          <a:rPr lang="en-US" altLang="zh-CN" sz="1400" b="1" i="1">
                            <a:solidFill>
                              <a:schemeClr val="tx1"/>
                            </a:solidFill>
                            <a:latin typeface="Cambria Math"/>
                          </a:rPr>
                          <m:t>𝑭</m:t>
                        </m:r>
                      </m:sub>
                    </m:sSub>
                  </m:oMath>
                </a14:m>
                <a:r>
                  <a:rPr lang="en-US" altLang="zh-CN" sz="1400" dirty="0">
                    <a:solidFill>
                      <a:schemeClr val="tx1"/>
                    </a:solidFill>
                  </a:rPr>
                  <a:t>)</a:t>
                </a:r>
              </a:p>
            </p:txBody>
          </p:sp>
        </mc:Choice>
        <mc:Fallback xmlns="">
          <p:sp>
            <p:nvSpPr>
              <p:cNvPr id="13" name="矩形 12"/>
              <p:cNvSpPr>
                <a:spLocks noRot="1" noChangeAspect="1" noMove="1" noResize="1" noEditPoints="1" noAdjustHandles="1" noChangeArrowheads="1" noChangeShapeType="1" noTextEdit="1"/>
              </p:cNvSpPr>
              <p:nvPr/>
            </p:nvSpPr>
            <p:spPr>
              <a:xfrm>
                <a:off x="6595279" y="1700808"/>
                <a:ext cx="1956792" cy="576063"/>
              </a:xfrm>
              <a:prstGeom prst="rect">
                <a:avLst/>
              </a:prstGeom>
              <a:blipFill rotWithShape="0">
                <a:blip r:embed="rId7"/>
                <a:stretch>
                  <a:fillRect l="-308" r="-4615" b="-3030"/>
                </a:stretch>
              </a:blipFill>
              <a:ln>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114848" y="4612177"/>
                <a:ext cx="1956792" cy="15955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r>
                  <a:rPr lang="en-US" altLang="zh-CN" sz="1400" dirty="0">
                    <a:solidFill>
                      <a:schemeClr val="tx1"/>
                    </a:solidFill>
                  </a:rPr>
                  <a:t>2.1 </a:t>
                </a:r>
                <a:r>
                  <a:rPr lang="en-US" altLang="zh-CN" sz="1400" dirty="0" err="1">
                    <a:solidFill>
                      <a:schemeClr val="tx1"/>
                    </a:solidFill>
                  </a:rPr>
                  <a:t>DeleteFile</a:t>
                </a:r>
                <a:r>
                  <a:rPr lang="zh-CN" altLang="en-US" sz="1400" dirty="0">
                    <a:solidFill>
                      <a:schemeClr val="tx1"/>
                    </a:solidFill>
                  </a:rPr>
                  <a:t>协议</a:t>
                </a:r>
                <a:endParaRPr lang="en-US" altLang="zh-CN" sz="1400" dirty="0">
                  <a:solidFill>
                    <a:schemeClr val="tx1"/>
                  </a:solidFill>
                </a:endParaRPr>
              </a:p>
              <a:p>
                <a:pPr marL="0" lvl="2"/>
                <a:r>
                  <a:rPr lang="zh-CN" altLang="en-US" sz="1400" dirty="0">
                    <a:solidFill>
                      <a:schemeClr val="tx1"/>
                    </a:solidFill>
                  </a:rPr>
                  <a:t>根据私钥和文件标识</a:t>
                </a:r>
                <a:r>
                  <a:rPr lang="en-US" altLang="zh-CN" sz="1400" dirty="0">
                    <a:solidFill>
                      <a:schemeClr val="tx1"/>
                    </a:solidFill>
                  </a:rPr>
                  <a:t>id</a:t>
                </a:r>
                <a:r>
                  <a:rPr lang="zh-CN" altLang="en-US" sz="1400" dirty="0">
                    <a:solidFill>
                      <a:schemeClr val="tx1"/>
                    </a:solidFill>
                  </a:rPr>
                  <a:t>生成删除陷门</a:t>
                </a:r>
                <a14:m>
                  <m:oMath xmlns:m="http://schemas.openxmlformats.org/officeDocument/2006/math">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a:rPr>
                          <m:t>𝐷𝑇</m:t>
                        </m:r>
                      </m:e>
                      <m:sub>
                        <m:r>
                          <a:rPr lang="en-US" altLang="zh-CN" sz="1400" i="1">
                            <a:solidFill>
                              <a:schemeClr val="tx1"/>
                            </a:solidFill>
                            <a:latin typeface="Cambria Math"/>
                          </a:rPr>
                          <m:t>𝑖𝑑</m:t>
                        </m:r>
                      </m:sub>
                    </m:sSub>
                  </m:oMath>
                </a14:m>
                <a:endParaRPr lang="en-US" altLang="zh-CN" sz="1400" dirty="0">
                  <a:solidFill>
                    <a:schemeClr val="tx1"/>
                  </a:solidFill>
                </a:endParaRPr>
              </a:p>
              <a:p>
                <a:pPr marL="0" lvl="2"/>
                <a:endParaRPr lang="en-US" altLang="zh-CN" sz="1400" dirty="0">
                  <a:solidFill>
                    <a:schemeClr val="tx1"/>
                  </a:solidFill>
                </a:endParaRPr>
              </a:p>
              <a:p>
                <a:pPr marL="0" lvl="2"/>
                <a:r>
                  <a:rPr lang="en-US" altLang="zh-CN" sz="1400" dirty="0">
                    <a:solidFill>
                      <a:schemeClr val="tx1"/>
                    </a:solidFill>
                  </a:rPr>
                  <a:t>3.1Search</a:t>
                </a:r>
                <a:r>
                  <a:rPr lang="zh-CN" altLang="en-US" sz="1400" dirty="0">
                    <a:solidFill>
                      <a:schemeClr val="tx1"/>
                    </a:solidFill>
                  </a:rPr>
                  <a:t>协议根通过私钥生成检索陷门</a:t>
                </a:r>
                <a14:m>
                  <m:oMath xmlns:m="http://schemas.openxmlformats.org/officeDocument/2006/math">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a:rPr>
                          <m:t>𝑆𝑇</m:t>
                        </m:r>
                      </m:e>
                      <m:sub>
                        <m:r>
                          <a:rPr lang="en-US" altLang="zh-CN" sz="1400" i="1">
                            <a:solidFill>
                              <a:schemeClr val="tx1"/>
                            </a:solidFill>
                            <a:latin typeface="Cambria Math"/>
                          </a:rPr>
                          <m:t>𝑤</m:t>
                        </m:r>
                      </m:sub>
                    </m:sSub>
                  </m:oMath>
                </a14:m>
                <a:r>
                  <a:rPr lang="zh-CN" altLang="en-US" sz="1400" dirty="0">
                    <a:solidFill>
                      <a:schemeClr val="tx1"/>
                    </a:solidFill>
                  </a:rPr>
                  <a:t>并发送到服务器</a:t>
                </a:r>
                <a:endParaRPr lang="en-US" altLang="zh-CN" sz="1400" dirty="0">
                  <a:solidFill>
                    <a:schemeClr val="tx1"/>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1114848" y="4612177"/>
                <a:ext cx="1956792" cy="1595550"/>
              </a:xfrm>
              <a:prstGeom prst="rect">
                <a:avLst/>
              </a:prstGeom>
              <a:blipFill>
                <a:blip r:embed="rId8"/>
                <a:stretch>
                  <a:fillRect b="-1550"/>
                </a:stretch>
              </a:blipFill>
              <a:ln>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637972" y="3287611"/>
                <a:ext cx="16270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nor/>
                            </m:rPr>
                            <a:rPr lang="zh-CN" altLang="en-US" dirty="0"/>
                            <m:t>删除陷门</m:t>
                          </m:r>
                          <m:r>
                            <a:rPr lang="en-US" altLang="zh-CN" i="1">
                              <a:latin typeface="Cambria Math"/>
                            </a:rPr>
                            <m:t>𝐷𝑇</m:t>
                          </m:r>
                        </m:e>
                        <m:sub>
                          <m:r>
                            <a:rPr lang="en-US" altLang="zh-CN" i="1">
                              <a:latin typeface="Cambria Math"/>
                            </a:rPr>
                            <m:t>𝑖𝑑</m:t>
                          </m:r>
                        </m:sub>
                      </m:sSub>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3637972" y="3287611"/>
                <a:ext cx="1627048" cy="369332"/>
              </a:xfrm>
              <a:prstGeom prst="rect">
                <a:avLst/>
              </a:prstGeom>
              <a:blipFill rotWithShape="0">
                <a:blip r:embed="rId9"/>
                <a:stretch>
                  <a:fillRect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294016" y="4844527"/>
                <a:ext cx="2526455" cy="147623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r>
                  <a:rPr lang="en-US" altLang="zh-CN" sz="1400" dirty="0">
                    <a:solidFill>
                      <a:schemeClr val="tx1"/>
                    </a:solidFill>
                  </a:rPr>
                  <a:t>2.2 </a:t>
                </a:r>
                <a:r>
                  <a:rPr lang="en-US" altLang="zh-CN" sz="1400" dirty="0" err="1">
                    <a:solidFill>
                      <a:schemeClr val="tx1"/>
                    </a:solidFill>
                  </a:rPr>
                  <a:t>DeleteFile</a:t>
                </a:r>
                <a:r>
                  <a:rPr lang="zh-CN" altLang="en-US" sz="1400" dirty="0">
                    <a:solidFill>
                      <a:schemeClr val="tx1"/>
                    </a:solidFill>
                  </a:rPr>
                  <a:t>协议根据加密数据库和删除陷门删除对应文件</a:t>
                </a:r>
                <a:endParaRPr lang="en-US" altLang="zh-CN" sz="1400" dirty="0">
                  <a:solidFill>
                    <a:schemeClr val="tx1"/>
                  </a:solidFill>
                </a:endParaRPr>
              </a:p>
              <a:p>
                <a:pPr marL="0" lvl="2"/>
                <a:endParaRPr lang="en-US" altLang="zh-CN" sz="1400" dirty="0">
                  <a:solidFill>
                    <a:schemeClr val="tx1"/>
                  </a:solidFill>
                </a:endParaRPr>
              </a:p>
              <a:p>
                <a:pPr marL="0" lvl="2"/>
                <a:r>
                  <a:rPr lang="en-US" altLang="zh-CN" sz="1400" dirty="0">
                    <a:solidFill>
                      <a:schemeClr val="tx1"/>
                    </a:solidFill>
                  </a:rPr>
                  <a:t>3.2Search</a:t>
                </a:r>
                <a:r>
                  <a:rPr lang="zh-CN" altLang="en-US" sz="1400" dirty="0">
                    <a:solidFill>
                      <a:schemeClr val="tx1"/>
                    </a:solidFill>
                  </a:rPr>
                  <a:t>协议输出指定关键字的文件标识集合</a:t>
                </a:r>
                <a14:m>
                  <m:oMath xmlns:m="http://schemas.openxmlformats.org/officeDocument/2006/math">
                    <m:r>
                      <a:rPr lang="el-GR" altLang="zh-CN" sz="1400" b="1" i="0">
                        <a:solidFill>
                          <a:schemeClr val="tx1"/>
                        </a:solidFill>
                        <a:latin typeface="Cambria Math"/>
                        <a:ea typeface="Cambria Math"/>
                      </a:rPr>
                      <m:t>𝚰</m:t>
                    </m:r>
                  </m:oMath>
                </a14:m>
                <a:endParaRPr lang="en-US" altLang="zh-CN" sz="1400" b="1" dirty="0">
                  <a:solidFill>
                    <a:schemeClr val="tx1"/>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6294016" y="4844527"/>
                <a:ext cx="2526455" cy="1476233"/>
              </a:xfrm>
              <a:prstGeom prst="rect">
                <a:avLst/>
              </a:prstGeom>
              <a:blipFill>
                <a:blip r:embed="rId10"/>
                <a:stretch>
                  <a:fillRect l="-495"/>
                </a:stretch>
              </a:blipFill>
              <a:ln>
                <a:solidFill>
                  <a:srgbClr val="00B0F0"/>
                </a:solidFill>
              </a:ln>
            </p:spPr>
            <p:txBody>
              <a:bodyPr/>
              <a:lstStyle/>
              <a:p>
                <a:r>
                  <a:rPr lang="zh-CN" altLang="en-US">
                    <a:noFill/>
                  </a:rPr>
                  <a:t> </a:t>
                </a:r>
              </a:p>
            </p:txBody>
          </p:sp>
        </mc:Fallback>
      </mc:AlternateContent>
      <p:pic>
        <p:nvPicPr>
          <p:cNvPr id="19"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5348" y="3911266"/>
            <a:ext cx="3240518" cy="214524"/>
          </a:xfrm>
          <a:prstGeom prst="rect">
            <a:avLst/>
          </a:prstGeom>
          <a:noFill/>
          <a:ln w="25400">
            <a:solidFill>
              <a:srgbClr val="FFFFFF"/>
            </a:solidFill>
            <a:prstDash val="dashDot"/>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矩形 19"/>
              <p:cNvSpPr/>
              <p:nvPr/>
            </p:nvSpPr>
            <p:spPr>
              <a:xfrm>
                <a:off x="3720764" y="3695242"/>
                <a:ext cx="15519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nor/>
                            </m:rPr>
                            <a:rPr lang="zh-CN" altLang="en-US" dirty="0"/>
                            <m:t>检索陷门</m:t>
                          </m:r>
                          <m:r>
                            <a:rPr lang="en-US" altLang="zh-CN" i="1">
                              <a:latin typeface="Cambria Math"/>
                            </a:rPr>
                            <m:t>𝑆𝑇</m:t>
                          </m:r>
                        </m:e>
                        <m:sub>
                          <m:r>
                            <a:rPr lang="en-US" altLang="zh-CN" i="1">
                              <a:latin typeface="Cambria Math"/>
                            </a:rPr>
                            <m:t>𝑤</m:t>
                          </m:r>
                        </m:sub>
                      </m:sSub>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3720764" y="3695242"/>
                <a:ext cx="1551963" cy="369332"/>
              </a:xfrm>
              <a:prstGeom prst="rect">
                <a:avLst/>
              </a:prstGeom>
              <a:blipFill rotWithShape="0">
                <a:blip r:embed="rId12"/>
                <a:stretch>
                  <a:fillRect b="-16393"/>
                </a:stretch>
              </a:blipFill>
            </p:spPr>
            <p:txBody>
              <a:bodyPr/>
              <a:lstStyle/>
              <a:p>
                <a:r>
                  <a:rPr lang="zh-CN" altLang="en-US">
                    <a:noFill/>
                  </a:rPr>
                  <a:t> </a:t>
                </a:r>
              </a:p>
            </p:txBody>
          </p:sp>
        </mc:Fallback>
      </mc:AlternateContent>
      <p:pic>
        <p:nvPicPr>
          <p:cNvPr id="21"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6511" y="3479218"/>
            <a:ext cx="3240518" cy="214524"/>
          </a:xfrm>
          <a:prstGeom prst="rect">
            <a:avLst/>
          </a:prstGeom>
          <a:noFill/>
          <a:ln w="25400">
            <a:noFill/>
            <a:prstDash val="dashDot"/>
            <a:miter lim="800000"/>
            <a:headEnd/>
            <a:tailEnd/>
          </a:ln>
          <a:extLst>
            <a:ext uri="{909E8E84-426E-40DD-AFC4-6F175D3DCCD1}">
              <a14:hiddenFill xmlns:a14="http://schemas.microsoft.com/office/drawing/2010/main">
                <a:solidFill>
                  <a:srgbClr val="FFFFFF"/>
                </a:solidFill>
              </a14:hiddenFill>
            </a:ext>
          </a:extLst>
        </p:spPr>
      </p:pic>
      <p:pic>
        <p:nvPicPr>
          <p:cNvPr id="22"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53498" y="2999579"/>
            <a:ext cx="3240518" cy="214524"/>
          </a:xfrm>
          <a:prstGeom prst="rect">
            <a:avLst/>
          </a:prstGeom>
          <a:noFill/>
          <a:ln w="25400">
            <a:noFill/>
            <a:prstDash val="dashDot"/>
            <a:miter lim="800000"/>
            <a:headEnd/>
            <a:tailEnd/>
          </a:ln>
          <a:extLst>
            <a:ext uri="{909E8E84-426E-40DD-AFC4-6F175D3DCCD1}">
              <a14:hiddenFill xmlns:a14="http://schemas.microsoft.com/office/drawing/2010/main">
                <a:solidFill>
                  <a:srgbClr val="FFFFFF"/>
                </a:solidFill>
              </a14:hiddenFill>
            </a:ext>
          </a:extLst>
        </p:spPr>
      </p:pic>
      <p:sp>
        <p:nvSpPr>
          <p:cNvPr id="23" name="矩形 22"/>
          <p:cNvSpPr/>
          <p:nvPr/>
        </p:nvSpPr>
        <p:spPr>
          <a:xfrm>
            <a:off x="2189402" y="2949637"/>
            <a:ext cx="928459" cy="369332"/>
          </a:xfrm>
          <a:prstGeom prst="rect">
            <a:avLst/>
          </a:prstGeom>
        </p:spPr>
        <p:txBody>
          <a:bodyPr wrap="none">
            <a:spAutoFit/>
          </a:bodyPr>
          <a:lstStyle/>
          <a:p>
            <a:r>
              <a:rPr lang="zh-CN" altLang="en-US" dirty="0"/>
              <a:t>操作</a:t>
            </a:r>
            <a:r>
              <a:rPr lang="en-US" altLang="zh-CN" dirty="0"/>
              <a:t>1.1</a:t>
            </a:r>
            <a:endParaRPr lang="zh-CN" altLang="en-US" dirty="0"/>
          </a:p>
        </p:txBody>
      </p:sp>
      <p:sp>
        <p:nvSpPr>
          <p:cNvPr id="24" name="矩形 23"/>
          <p:cNvSpPr/>
          <p:nvPr/>
        </p:nvSpPr>
        <p:spPr>
          <a:xfrm>
            <a:off x="2251310" y="3423911"/>
            <a:ext cx="992579" cy="369332"/>
          </a:xfrm>
          <a:prstGeom prst="rect">
            <a:avLst/>
          </a:prstGeom>
        </p:spPr>
        <p:txBody>
          <a:bodyPr wrap="none">
            <a:spAutoFit/>
          </a:bodyPr>
          <a:lstStyle/>
          <a:p>
            <a:r>
              <a:rPr lang="zh-CN" altLang="en-US" dirty="0"/>
              <a:t>操作</a:t>
            </a:r>
            <a:r>
              <a:rPr lang="en-US" altLang="zh-CN" dirty="0"/>
              <a:t>2.1</a:t>
            </a:r>
            <a:endParaRPr lang="zh-CN" altLang="en-US" dirty="0"/>
          </a:p>
        </p:txBody>
      </p:sp>
      <p:sp>
        <p:nvSpPr>
          <p:cNvPr id="25" name="矩形 24"/>
          <p:cNvSpPr/>
          <p:nvPr/>
        </p:nvSpPr>
        <p:spPr>
          <a:xfrm>
            <a:off x="2251310" y="3890725"/>
            <a:ext cx="928459" cy="369332"/>
          </a:xfrm>
          <a:prstGeom prst="rect">
            <a:avLst/>
          </a:prstGeom>
        </p:spPr>
        <p:txBody>
          <a:bodyPr wrap="none">
            <a:spAutoFit/>
          </a:bodyPr>
          <a:lstStyle/>
          <a:p>
            <a:r>
              <a:rPr lang="zh-CN" altLang="en-US" dirty="0"/>
              <a:t>操作</a:t>
            </a:r>
            <a:r>
              <a:rPr lang="en-US" altLang="zh-CN" dirty="0"/>
              <a:t>3.1</a:t>
            </a:r>
            <a:endParaRPr lang="zh-CN" altLang="en-US" dirty="0"/>
          </a:p>
        </p:txBody>
      </p:sp>
    </p:spTree>
    <p:extLst>
      <p:ext uri="{BB962C8B-B14F-4D97-AF65-F5344CB8AC3E}">
        <p14:creationId xmlns:p14="http://schemas.microsoft.com/office/powerpoint/2010/main" val="20020404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5231" y="22109"/>
            <a:ext cx="7498080" cy="418058"/>
          </a:xfrm>
        </p:spPr>
        <p:txBody>
          <a:bodyPr>
            <a:normAutofit fontScale="90000"/>
          </a:bodyPr>
          <a:lstStyle/>
          <a:p>
            <a:r>
              <a:rPr lang="en-US" altLang="zh-CN" sz="2400" dirty="0"/>
              <a:t>SSE</a:t>
            </a:r>
            <a:r>
              <a:rPr lang="zh-CN" altLang="en-US" sz="2400" dirty="0"/>
              <a:t>的另一种实例</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231" y="440167"/>
            <a:ext cx="7891265" cy="6313058"/>
          </a:xfrm>
          <a:prstGeom prst="rect">
            <a:avLst/>
          </a:prstGeom>
        </p:spPr>
      </p:pic>
    </p:spTree>
    <p:extLst>
      <p:ext uri="{BB962C8B-B14F-4D97-AF65-F5344CB8AC3E}">
        <p14:creationId xmlns:p14="http://schemas.microsoft.com/office/powerpoint/2010/main" val="131469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SSE</a:t>
            </a:r>
            <a:r>
              <a:rPr kumimoji="1" lang="zh-CN" altLang="en-US" dirty="0"/>
              <a:t>存在的问题</a:t>
            </a:r>
          </a:p>
        </p:txBody>
      </p:sp>
      <p:sp>
        <p:nvSpPr>
          <p:cNvPr id="3" name="内容占位符 2"/>
          <p:cNvSpPr>
            <a:spLocks noGrp="1"/>
          </p:cNvSpPr>
          <p:nvPr>
            <p:ph idx="1"/>
          </p:nvPr>
        </p:nvSpPr>
        <p:spPr/>
        <p:txBody>
          <a:bodyPr>
            <a:normAutofit lnSpcReduction="10000"/>
          </a:bodyPr>
          <a:lstStyle/>
          <a:p>
            <a:r>
              <a:rPr kumimoji="1" lang="zh-CN" altLang="en-US" dirty="0"/>
              <a:t>可搜索密文的删除问题</a:t>
            </a:r>
          </a:p>
          <a:p>
            <a:pPr lvl="1"/>
            <a:r>
              <a:rPr kumimoji="1" lang="zh-CN" altLang="en-US" dirty="0"/>
              <a:t>逻辑删除，易于保证安全性</a:t>
            </a:r>
          </a:p>
          <a:p>
            <a:pPr lvl="1"/>
            <a:r>
              <a:rPr kumimoji="1" lang="zh-CN" altLang="en-US" dirty="0"/>
              <a:t>物理删除，容易破坏安全性</a:t>
            </a:r>
          </a:p>
          <a:p>
            <a:r>
              <a:rPr kumimoji="1" lang="zh-CN" altLang="en-US" dirty="0"/>
              <a:t>多样化检索的问题</a:t>
            </a:r>
          </a:p>
          <a:p>
            <a:pPr lvl="1"/>
            <a:r>
              <a:rPr kumimoji="1" lang="zh-CN" altLang="en-US" dirty="0"/>
              <a:t>模糊检索、范围检索等等</a:t>
            </a:r>
          </a:p>
          <a:p>
            <a:r>
              <a:rPr kumimoji="1" lang="zh-CN" altLang="en-US" dirty="0"/>
              <a:t>安全性与效率的博弈</a:t>
            </a:r>
          </a:p>
          <a:p>
            <a:pPr lvl="1"/>
            <a:r>
              <a:rPr kumimoji="1" lang="zh-CN" altLang="en-US" dirty="0"/>
              <a:t>现有提出的</a:t>
            </a:r>
            <a:r>
              <a:rPr kumimoji="1" lang="en-US" altLang="zh-CN" dirty="0"/>
              <a:t>SSE</a:t>
            </a:r>
            <a:r>
              <a:rPr kumimoji="1" lang="zh-CN" altLang="en-US" dirty="0"/>
              <a:t>无法避免信息泄露</a:t>
            </a:r>
          </a:p>
          <a:p>
            <a:pPr lvl="1"/>
            <a:r>
              <a:rPr kumimoji="1" lang="zh-CN" altLang="en-US" dirty="0"/>
              <a:t>无信息泄露的</a:t>
            </a:r>
            <a:r>
              <a:rPr kumimoji="1" lang="en-US" altLang="zh-CN" dirty="0"/>
              <a:t>SSE</a:t>
            </a:r>
            <a:r>
              <a:rPr kumimoji="1" lang="zh-CN" altLang="en-US" dirty="0"/>
              <a:t>，也可以称为“隐私信息抽取”，大量的采用了“不经意”随机访问机协议，性能低下</a:t>
            </a:r>
          </a:p>
        </p:txBody>
      </p:sp>
    </p:spTree>
    <p:extLst>
      <p:ext uri="{BB962C8B-B14F-4D97-AF65-F5344CB8AC3E}">
        <p14:creationId xmlns:p14="http://schemas.microsoft.com/office/powerpoint/2010/main" val="1670123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PEKS</a:t>
            </a:r>
            <a:r>
              <a:rPr lang="zh-CN" altLang="en-US" dirty="0"/>
              <a:t>的提出</a:t>
            </a:r>
          </a:p>
        </p:txBody>
      </p:sp>
      <p:sp>
        <p:nvSpPr>
          <p:cNvPr id="4" name="内容占位符 2"/>
          <p:cNvSpPr>
            <a:spLocks noGrp="1"/>
          </p:cNvSpPr>
          <p:nvPr>
            <p:ph idx="1"/>
          </p:nvPr>
        </p:nvSpPr>
        <p:spPr>
          <a:xfrm>
            <a:off x="1435608" y="1447800"/>
            <a:ext cx="7498080" cy="4800600"/>
          </a:xfrm>
        </p:spPr>
        <p:txBody>
          <a:bodyPr>
            <a:normAutofit/>
          </a:bodyPr>
          <a:lstStyle/>
          <a:p>
            <a:r>
              <a:rPr lang="en-US" altLang="zh-CN" dirty="0"/>
              <a:t>2004</a:t>
            </a:r>
            <a:r>
              <a:rPr lang="zh-CN" altLang="zh-CN" dirty="0"/>
              <a:t>年，</a:t>
            </a:r>
            <a:r>
              <a:rPr lang="en-US" altLang="zh-CN" dirty="0" err="1"/>
              <a:t>Boneh</a:t>
            </a:r>
            <a:r>
              <a:rPr lang="zh-CN" altLang="zh-CN" dirty="0"/>
              <a:t>以加密邮件系统的检索问题为出发点</a:t>
            </a:r>
            <a:r>
              <a:rPr lang="zh-CN" altLang="en-US" dirty="0"/>
              <a:t>，</a:t>
            </a:r>
            <a:r>
              <a:rPr lang="zh-CN" altLang="zh-CN" dirty="0"/>
              <a:t>首次提出了</a:t>
            </a:r>
            <a:r>
              <a:rPr lang="en-US" altLang="zh-CN" dirty="0"/>
              <a:t>PEKS</a:t>
            </a:r>
            <a:r>
              <a:rPr lang="zh-CN" altLang="zh-CN" dirty="0"/>
              <a:t>的概念和实例化方案</a:t>
            </a:r>
            <a:endParaRPr lang="en-US" altLang="zh-CN" dirty="0"/>
          </a:p>
          <a:p>
            <a:r>
              <a:rPr lang="zh-CN" altLang="zh-CN" dirty="0"/>
              <a:t>初步实现了在不泄露邮件内容和关键字的条件下，邮件服务器对加密邮件的关键字检索</a:t>
            </a:r>
            <a:endParaRPr lang="en-US" altLang="zh-CN" dirty="0"/>
          </a:p>
        </p:txBody>
      </p:sp>
      <p:pic>
        <p:nvPicPr>
          <p:cNvPr id="5" name="图片 4" descr="F32A9DF461DE238D120A098351F1F4E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520" y="4869160"/>
            <a:ext cx="7064936" cy="1152128"/>
          </a:xfrm>
          <a:prstGeom prst="rect">
            <a:avLst/>
          </a:prstGeom>
        </p:spPr>
      </p:pic>
    </p:spTree>
    <p:extLst>
      <p:ext uri="{BB962C8B-B14F-4D97-AF65-F5344CB8AC3E}">
        <p14:creationId xmlns:p14="http://schemas.microsoft.com/office/powerpoint/2010/main" val="21851127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PEKS</a:t>
            </a:r>
            <a:r>
              <a:rPr lang="zh-CN" altLang="en-US" dirty="0"/>
              <a:t>的定义</a:t>
            </a:r>
          </a:p>
        </p:txBody>
      </p:sp>
      <p:sp>
        <p:nvSpPr>
          <p:cNvPr id="4" name="内容占位符 2"/>
          <p:cNvSpPr>
            <a:spLocks noGrp="1"/>
          </p:cNvSpPr>
          <p:nvPr>
            <p:ph idx="1"/>
          </p:nvPr>
        </p:nvSpPr>
        <p:spPr>
          <a:xfrm>
            <a:off x="1435608" y="1447800"/>
            <a:ext cx="7498080" cy="4800600"/>
          </a:xfrm>
        </p:spPr>
        <p:txBody>
          <a:bodyPr>
            <a:normAutofit fontScale="85000" lnSpcReduction="20000"/>
          </a:bodyPr>
          <a:lstStyle/>
          <a:p>
            <a:r>
              <a:rPr lang="en-US" altLang="zh-CN" dirty="0"/>
              <a:t>Setup</a:t>
            </a:r>
            <a:r>
              <a:rPr lang="zh-CN" altLang="en-US" dirty="0"/>
              <a:t>算法</a:t>
            </a:r>
            <a:endParaRPr lang="en-US" altLang="zh-CN" dirty="0"/>
          </a:p>
          <a:p>
            <a:pPr lvl="1"/>
            <a:r>
              <a:rPr lang="zh-CN" altLang="en-US" dirty="0"/>
              <a:t>输入：安全参数</a:t>
            </a:r>
            <a:endParaRPr lang="en-US" altLang="zh-CN" dirty="0"/>
          </a:p>
          <a:p>
            <a:pPr lvl="1"/>
            <a:r>
              <a:rPr lang="zh-CN" altLang="en-US" dirty="0"/>
              <a:t>输出：系统公钥和系统私钥</a:t>
            </a:r>
            <a:endParaRPr lang="en-US" altLang="zh-CN" dirty="0"/>
          </a:p>
          <a:p>
            <a:r>
              <a:rPr lang="en-US" altLang="zh-CN" dirty="0"/>
              <a:t>Enc</a:t>
            </a:r>
            <a:r>
              <a:rPr lang="zh-CN" altLang="en-US" dirty="0"/>
              <a:t>算法</a:t>
            </a:r>
            <a:endParaRPr lang="en-US" altLang="zh-CN" dirty="0"/>
          </a:p>
          <a:p>
            <a:pPr lvl="1"/>
            <a:r>
              <a:rPr lang="zh-CN" altLang="en-US" dirty="0"/>
              <a:t>输入：</a:t>
            </a:r>
            <a:r>
              <a:rPr lang="zh-CN" altLang="zh-CN" dirty="0"/>
              <a:t>输入公钥，关键字</a:t>
            </a:r>
            <a:endParaRPr lang="en-US" altLang="zh-CN" dirty="0"/>
          </a:p>
          <a:p>
            <a:pPr lvl="1"/>
            <a:r>
              <a:rPr lang="zh-CN" altLang="en-US" dirty="0"/>
              <a:t>输出：</a:t>
            </a:r>
            <a:r>
              <a:rPr lang="zh-CN" altLang="zh-CN" dirty="0"/>
              <a:t>关键字可搜索密文</a:t>
            </a:r>
            <a:endParaRPr lang="en-US" altLang="zh-CN" dirty="0"/>
          </a:p>
          <a:p>
            <a:r>
              <a:rPr lang="en-US" altLang="zh-CN" dirty="0"/>
              <a:t>Trapdoor</a:t>
            </a:r>
            <a:r>
              <a:rPr lang="zh-CN" altLang="en-US" dirty="0"/>
              <a:t>算法</a:t>
            </a:r>
            <a:endParaRPr lang="en-US" altLang="zh-CN" dirty="0"/>
          </a:p>
          <a:p>
            <a:pPr lvl="1"/>
            <a:r>
              <a:rPr lang="zh-CN" altLang="en-US" dirty="0"/>
              <a:t>输入：</a:t>
            </a:r>
            <a:r>
              <a:rPr lang="zh-CN" altLang="zh-CN" dirty="0"/>
              <a:t>输入私钥，关键字</a:t>
            </a:r>
            <a:endParaRPr lang="en-US" altLang="zh-CN" dirty="0"/>
          </a:p>
          <a:p>
            <a:pPr lvl="1"/>
            <a:r>
              <a:rPr lang="zh-CN" altLang="en-US" dirty="0"/>
              <a:t>输出：</a:t>
            </a:r>
            <a:r>
              <a:rPr lang="zh-CN" altLang="zh-CN" dirty="0"/>
              <a:t>关键字陷门</a:t>
            </a:r>
            <a:endParaRPr lang="en-US" altLang="zh-CN" dirty="0"/>
          </a:p>
          <a:p>
            <a:r>
              <a:rPr lang="en-US" altLang="zh-CN" dirty="0"/>
              <a:t>Test</a:t>
            </a:r>
            <a:r>
              <a:rPr lang="zh-CN" altLang="en-US" dirty="0"/>
              <a:t>算法</a:t>
            </a:r>
            <a:endParaRPr lang="en-US" altLang="zh-CN" dirty="0"/>
          </a:p>
          <a:p>
            <a:pPr lvl="1"/>
            <a:r>
              <a:rPr lang="zh-CN" altLang="en-US" dirty="0"/>
              <a:t>输入：</a:t>
            </a:r>
            <a:r>
              <a:rPr lang="zh-CN" altLang="zh-CN" dirty="0"/>
              <a:t>输入公钥，</a:t>
            </a:r>
            <a:r>
              <a:rPr lang="zh-CN" altLang="en-US" dirty="0"/>
              <a:t>可搜索密文</a:t>
            </a:r>
            <a:r>
              <a:rPr lang="zh-CN" altLang="zh-CN" dirty="0"/>
              <a:t>和陷门</a:t>
            </a:r>
            <a:endParaRPr lang="en-US" altLang="zh-CN" dirty="0"/>
          </a:p>
          <a:p>
            <a:pPr lvl="1"/>
            <a:r>
              <a:rPr lang="zh-CN" altLang="en-US" dirty="0"/>
              <a:t>输出：搜索结果</a:t>
            </a:r>
            <a:endParaRPr lang="en-US" altLang="zh-CN" dirty="0"/>
          </a:p>
        </p:txBody>
      </p:sp>
    </p:spTree>
    <p:extLst>
      <p:ext uri="{BB962C8B-B14F-4D97-AF65-F5344CB8AC3E}">
        <p14:creationId xmlns:p14="http://schemas.microsoft.com/office/powerpoint/2010/main" val="209670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密码法的核心内容</a:t>
            </a:r>
          </a:p>
        </p:txBody>
      </p:sp>
      <p:sp>
        <p:nvSpPr>
          <p:cNvPr id="3" name="内容占位符 2"/>
          <p:cNvSpPr>
            <a:spLocks noGrp="1"/>
          </p:cNvSpPr>
          <p:nvPr>
            <p:ph idx="1"/>
          </p:nvPr>
        </p:nvSpPr>
        <p:spPr>
          <a:xfrm>
            <a:off x="1043608" y="1484784"/>
            <a:ext cx="7890080" cy="4800600"/>
          </a:xfrm>
        </p:spPr>
        <p:txBody>
          <a:bodyPr>
            <a:normAutofit fontScale="92500"/>
          </a:bodyPr>
          <a:lstStyle/>
          <a:p>
            <a:r>
              <a:rPr lang="zh-CN" altLang="en-US" dirty="0"/>
              <a:t>明确规定了核心密码与普通密码的使用与研发</a:t>
            </a:r>
            <a:endParaRPr lang="en-US" altLang="zh-CN" dirty="0"/>
          </a:p>
          <a:p>
            <a:pPr lvl="1"/>
            <a:r>
              <a:rPr lang="zh-CN" altLang="en-US" dirty="0"/>
              <a:t>国家秘密信息必须依法依规进行加密</a:t>
            </a:r>
            <a:endParaRPr lang="en-US" altLang="zh-CN" dirty="0"/>
          </a:p>
          <a:p>
            <a:pPr lvl="1"/>
            <a:r>
              <a:rPr lang="zh-CN" altLang="en-US" dirty="0"/>
              <a:t>密码研发机构必须完善保密制度，严防信息泄露</a:t>
            </a:r>
            <a:endParaRPr lang="en-US" altLang="zh-CN" dirty="0"/>
          </a:p>
          <a:p>
            <a:pPr lvl="1"/>
            <a:r>
              <a:rPr lang="zh-CN" altLang="en-US" dirty="0"/>
              <a:t>密码管理部门负责对核心密码与普通密码的研发、使用及其泄露风险进行评估与管理</a:t>
            </a:r>
            <a:endParaRPr lang="en-US" altLang="zh-CN" dirty="0"/>
          </a:p>
          <a:p>
            <a:pPr lvl="1"/>
            <a:r>
              <a:rPr lang="zh-CN" altLang="en-US" dirty="0"/>
              <a:t>规定了涉及核心密码与普通密码的密码工作人员的聘任流程</a:t>
            </a:r>
            <a:endParaRPr lang="en-US" altLang="zh-CN" dirty="0"/>
          </a:p>
          <a:p>
            <a:pPr lvl="1"/>
            <a:r>
              <a:rPr lang="zh-CN" altLang="en-US" dirty="0"/>
              <a:t>规定了核心密码与普通密码相关物品的进出口流程</a:t>
            </a:r>
            <a:endParaRPr lang="en-US" altLang="zh-CN" dirty="0"/>
          </a:p>
          <a:p>
            <a:pPr lvl="1"/>
            <a:endParaRPr lang="en-US" altLang="zh-CN" dirty="0"/>
          </a:p>
        </p:txBody>
      </p:sp>
    </p:spTree>
    <p:extLst>
      <p:ext uri="{BB962C8B-B14F-4D97-AF65-F5344CB8AC3E}">
        <p14:creationId xmlns:p14="http://schemas.microsoft.com/office/powerpoint/2010/main" val="41297510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基于</a:t>
            </a:r>
            <a:r>
              <a:rPr lang="en-US" altLang="zh-CN" dirty="0"/>
              <a:t>PEKS</a:t>
            </a:r>
            <a:r>
              <a:rPr lang="zh-CN" altLang="en-US" dirty="0"/>
              <a:t>的应用场景</a:t>
            </a:r>
          </a:p>
        </p:txBody>
      </p:sp>
      <p:grpSp>
        <p:nvGrpSpPr>
          <p:cNvPr id="4" name="组合 3"/>
          <p:cNvGrpSpPr/>
          <p:nvPr/>
        </p:nvGrpSpPr>
        <p:grpSpPr>
          <a:xfrm>
            <a:off x="2627784" y="2132856"/>
            <a:ext cx="504056" cy="2309416"/>
            <a:chOff x="2627784" y="2271712"/>
            <a:chExt cx="504056" cy="2309416"/>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271712"/>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124200"/>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640" y="3971528"/>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736" y="4517685"/>
            <a:ext cx="4572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8" name="直接箭头连接符 7"/>
          <p:cNvCxnSpPr/>
          <p:nvPr/>
        </p:nvCxnSpPr>
        <p:spPr>
          <a:xfrm>
            <a:off x="4007064" y="3057851"/>
            <a:ext cx="1789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25632" y="2611319"/>
            <a:ext cx="1770504" cy="338554"/>
          </a:xfrm>
          <a:prstGeom prst="rect">
            <a:avLst/>
          </a:prstGeom>
          <a:solidFill>
            <a:schemeClr val="bg1"/>
          </a:solidFill>
          <a:ln>
            <a:solidFill>
              <a:srgbClr val="00B0F0"/>
            </a:solidFill>
          </a:ln>
        </p:spPr>
        <p:txBody>
          <a:bodyPr wrap="square" rtlCol="0">
            <a:spAutoFit/>
          </a:bodyPr>
          <a:lstStyle/>
          <a:p>
            <a:r>
              <a:rPr lang="en-US" altLang="zh-CN" sz="1600" dirty="0"/>
              <a:t>2.2</a:t>
            </a:r>
            <a:r>
              <a:rPr lang="zh-CN" altLang="en-US" sz="1600" dirty="0"/>
              <a:t>上传加密数据</a:t>
            </a:r>
          </a:p>
        </p:txBody>
      </p:sp>
      <p:sp>
        <p:nvSpPr>
          <p:cNvPr id="11" name="矩形 10"/>
          <p:cNvSpPr/>
          <p:nvPr/>
        </p:nvSpPr>
        <p:spPr>
          <a:xfrm>
            <a:off x="1593486" y="4521428"/>
            <a:ext cx="2162308" cy="1431776"/>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rPr>
              <a:t>2.1</a:t>
            </a:r>
            <a:r>
              <a:rPr lang="zh-CN" altLang="zh-CN" sz="1400" dirty="0">
                <a:solidFill>
                  <a:schemeClr val="tx1"/>
                </a:solidFill>
              </a:rPr>
              <a:t>输入</a:t>
            </a:r>
            <a:r>
              <a:rPr lang="zh-CN" altLang="en-US" sz="1400" dirty="0">
                <a:solidFill>
                  <a:schemeClr val="tx1"/>
                </a:solidFill>
              </a:rPr>
              <a:t>接收方</a:t>
            </a:r>
            <a:r>
              <a:rPr lang="zh-CN" altLang="zh-CN" sz="1400" dirty="0">
                <a:solidFill>
                  <a:schemeClr val="tx1"/>
                </a:solidFill>
              </a:rPr>
              <a:t>公钥和关键字，</a:t>
            </a:r>
            <a:r>
              <a:rPr lang="zh-CN" altLang="en-US" sz="1400" dirty="0">
                <a:solidFill>
                  <a:schemeClr val="tx1"/>
                </a:solidFill>
              </a:rPr>
              <a:t>运行</a:t>
            </a:r>
            <a:r>
              <a:rPr lang="en-US" altLang="zh-CN" sz="1400" dirty="0" err="1">
                <a:solidFill>
                  <a:schemeClr val="tx1"/>
                </a:solidFill>
              </a:rPr>
              <a:t>Enc</a:t>
            </a:r>
            <a:r>
              <a:rPr lang="zh-CN" altLang="en-US" sz="1400" dirty="0">
                <a:solidFill>
                  <a:schemeClr val="tx1"/>
                </a:solidFill>
              </a:rPr>
              <a:t>算法</a:t>
            </a:r>
            <a:r>
              <a:rPr lang="zh-CN" altLang="zh-CN" sz="1400" dirty="0">
                <a:solidFill>
                  <a:schemeClr val="tx1"/>
                </a:solidFill>
              </a:rPr>
              <a:t>生成关键字可搜索密文</a:t>
            </a:r>
            <a:endParaRPr lang="en-US" altLang="zh-CN" sz="1400" dirty="0">
              <a:solidFill>
                <a:schemeClr val="tx1"/>
              </a:solidFill>
            </a:endParaRPr>
          </a:p>
          <a:p>
            <a:r>
              <a:rPr lang="en-US" altLang="zh-CN" sz="1400" dirty="0">
                <a:solidFill>
                  <a:schemeClr val="tx1"/>
                </a:solidFill>
              </a:rPr>
              <a:t>2.2</a:t>
            </a:r>
            <a:r>
              <a:rPr lang="zh-CN" altLang="en-US" sz="1400" dirty="0">
                <a:solidFill>
                  <a:schemeClr val="tx1"/>
                </a:solidFill>
              </a:rPr>
              <a:t>将加密文件和可搜索密文上传至服务器</a:t>
            </a:r>
          </a:p>
        </p:txBody>
      </p:sp>
      <p:sp>
        <p:nvSpPr>
          <p:cNvPr id="12" name="TextBox 11"/>
          <p:cNvSpPr txBox="1"/>
          <p:nvPr/>
        </p:nvSpPr>
        <p:spPr>
          <a:xfrm>
            <a:off x="1748232" y="3113196"/>
            <a:ext cx="1008112" cy="369332"/>
          </a:xfrm>
          <a:prstGeom prst="rect">
            <a:avLst/>
          </a:prstGeom>
          <a:noFill/>
        </p:spPr>
        <p:txBody>
          <a:bodyPr wrap="square" rtlCol="0">
            <a:spAutoFit/>
          </a:bodyPr>
          <a:lstStyle/>
          <a:p>
            <a:r>
              <a:rPr lang="zh-CN" altLang="en-US" dirty="0"/>
              <a:t>发送方</a:t>
            </a:r>
          </a:p>
        </p:txBody>
      </p:sp>
      <p:sp>
        <p:nvSpPr>
          <p:cNvPr id="21" name="矩形 20"/>
          <p:cNvSpPr/>
          <p:nvPr/>
        </p:nvSpPr>
        <p:spPr>
          <a:xfrm>
            <a:off x="5613251" y="5237316"/>
            <a:ext cx="2645148" cy="1432044"/>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rPr>
              <a:t>1.1</a:t>
            </a:r>
            <a:r>
              <a:rPr lang="zh-CN" altLang="en-US" sz="1400" dirty="0">
                <a:solidFill>
                  <a:schemeClr val="tx1"/>
                </a:solidFill>
              </a:rPr>
              <a:t>输入安全参数，运行</a:t>
            </a:r>
            <a:r>
              <a:rPr lang="en-US" altLang="zh-CN" sz="1400" dirty="0">
                <a:solidFill>
                  <a:schemeClr val="tx1"/>
                </a:solidFill>
              </a:rPr>
              <a:t>Setup</a:t>
            </a:r>
            <a:r>
              <a:rPr lang="zh-CN" altLang="en-US" sz="1400" dirty="0">
                <a:solidFill>
                  <a:schemeClr val="tx1"/>
                </a:solidFill>
              </a:rPr>
              <a:t>算法生成系统公钥和私钥；</a:t>
            </a:r>
            <a:endParaRPr lang="en-US" altLang="zh-CN" sz="1400" dirty="0">
              <a:solidFill>
                <a:schemeClr val="tx1"/>
              </a:solidFill>
            </a:endParaRPr>
          </a:p>
          <a:p>
            <a:r>
              <a:rPr lang="en-US" altLang="zh-CN" sz="1400" dirty="0">
                <a:solidFill>
                  <a:schemeClr val="tx1"/>
                </a:solidFill>
              </a:rPr>
              <a:t>3.1</a:t>
            </a:r>
            <a:r>
              <a:rPr lang="zh-CN" altLang="zh-CN" sz="1400" dirty="0">
                <a:solidFill>
                  <a:schemeClr val="tx1"/>
                </a:solidFill>
              </a:rPr>
              <a:t>输入私钥和待检索的关键字，</a:t>
            </a:r>
            <a:r>
              <a:rPr lang="zh-CN" altLang="en-US" sz="1400" dirty="0">
                <a:solidFill>
                  <a:schemeClr val="tx1"/>
                </a:solidFill>
              </a:rPr>
              <a:t>运行</a:t>
            </a:r>
            <a:r>
              <a:rPr lang="en-US" altLang="zh-CN" sz="1400" dirty="0">
                <a:solidFill>
                  <a:schemeClr val="tx1"/>
                </a:solidFill>
              </a:rPr>
              <a:t>Trapdoor</a:t>
            </a:r>
            <a:r>
              <a:rPr lang="zh-CN" altLang="en-US" sz="1400" dirty="0">
                <a:solidFill>
                  <a:schemeClr val="tx1"/>
                </a:solidFill>
              </a:rPr>
              <a:t>算法</a:t>
            </a:r>
            <a:r>
              <a:rPr lang="zh-CN" altLang="zh-CN" sz="1400" dirty="0">
                <a:solidFill>
                  <a:schemeClr val="tx1"/>
                </a:solidFill>
              </a:rPr>
              <a:t>生成关键字陷门</a:t>
            </a:r>
            <a:r>
              <a:rPr lang="zh-CN" altLang="en-US" sz="1400" dirty="0">
                <a:solidFill>
                  <a:schemeClr val="tx1"/>
                </a:solidFill>
              </a:rPr>
              <a:t>；</a:t>
            </a:r>
            <a:endParaRPr lang="en-US" altLang="zh-CN" sz="1400" dirty="0">
              <a:solidFill>
                <a:schemeClr val="tx1"/>
              </a:solidFill>
            </a:endParaRPr>
          </a:p>
          <a:p>
            <a:r>
              <a:rPr lang="en-US" altLang="zh-CN" sz="1400" dirty="0">
                <a:solidFill>
                  <a:schemeClr val="tx1"/>
                </a:solidFill>
              </a:rPr>
              <a:t>3.2</a:t>
            </a:r>
            <a:r>
              <a:rPr lang="zh-CN" altLang="en-US" sz="1400" dirty="0">
                <a:solidFill>
                  <a:schemeClr val="tx1"/>
                </a:solidFill>
              </a:rPr>
              <a:t>将检索陷门上传至服务器</a:t>
            </a:r>
          </a:p>
        </p:txBody>
      </p:sp>
      <p:cxnSp>
        <p:nvCxnSpPr>
          <p:cNvPr id="15" name="直接箭头连接符 14"/>
          <p:cNvCxnSpPr/>
          <p:nvPr/>
        </p:nvCxnSpPr>
        <p:spPr>
          <a:xfrm flipV="1">
            <a:off x="6738736" y="3376573"/>
            <a:ext cx="0" cy="1141113"/>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4" idx="0"/>
          </p:cNvCxnSpPr>
          <p:nvPr/>
        </p:nvCxnSpPr>
        <p:spPr>
          <a:xfrm>
            <a:off x="6967336" y="3376573"/>
            <a:ext cx="0" cy="1141112"/>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90663" y="3529998"/>
            <a:ext cx="648072" cy="771890"/>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3.2</a:t>
            </a:r>
            <a:r>
              <a:rPr lang="zh-CN" altLang="en-US" dirty="0">
                <a:solidFill>
                  <a:schemeClr val="tx1"/>
                </a:solidFill>
              </a:rPr>
              <a:t>搜索请求</a:t>
            </a:r>
          </a:p>
        </p:txBody>
      </p:sp>
      <p:sp>
        <p:nvSpPr>
          <p:cNvPr id="29" name="矩形 28"/>
          <p:cNvSpPr/>
          <p:nvPr/>
        </p:nvSpPr>
        <p:spPr>
          <a:xfrm>
            <a:off x="6964740" y="3529998"/>
            <a:ext cx="648072" cy="771889"/>
          </a:xfrm>
          <a:prstGeom prst="rect">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4.2</a:t>
            </a:r>
            <a:r>
              <a:rPr lang="zh-CN" altLang="en-US" dirty="0">
                <a:solidFill>
                  <a:schemeClr val="tx1"/>
                </a:solidFill>
              </a:rPr>
              <a:t>返回结果</a:t>
            </a:r>
          </a:p>
        </p:txBody>
      </p:sp>
      <p:sp>
        <p:nvSpPr>
          <p:cNvPr id="30" name="矩形 29"/>
          <p:cNvSpPr/>
          <p:nvPr/>
        </p:nvSpPr>
        <p:spPr>
          <a:xfrm>
            <a:off x="6478588" y="1160379"/>
            <a:ext cx="2485900" cy="111649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rPr>
              <a:t>4.1</a:t>
            </a:r>
            <a:r>
              <a:rPr lang="zh-CN" altLang="zh-CN" sz="1400" dirty="0">
                <a:solidFill>
                  <a:schemeClr val="tx1"/>
                </a:solidFill>
              </a:rPr>
              <a:t>输入公钥，可搜索密文和接收方检索陷门，</a:t>
            </a:r>
            <a:r>
              <a:rPr lang="zh-CN" altLang="en-US" sz="1400" dirty="0">
                <a:solidFill>
                  <a:schemeClr val="tx1"/>
                </a:solidFill>
              </a:rPr>
              <a:t>运行</a:t>
            </a:r>
            <a:r>
              <a:rPr lang="en-US" altLang="zh-CN" sz="1400" dirty="0">
                <a:solidFill>
                  <a:schemeClr val="tx1"/>
                </a:solidFill>
              </a:rPr>
              <a:t>Test</a:t>
            </a:r>
            <a:r>
              <a:rPr lang="zh-CN" altLang="en-US" sz="1400" dirty="0">
                <a:solidFill>
                  <a:schemeClr val="tx1"/>
                </a:solidFill>
              </a:rPr>
              <a:t>算法</a:t>
            </a:r>
            <a:r>
              <a:rPr lang="zh-CN" altLang="zh-CN" sz="1400" dirty="0">
                <a:solidFill>
                  <a:schemeClr val="tx1"/>
                </a:solidFill>
              </a:rPr>
              <a:t>判断密文是否包含</a:t>
            </a:r>
            <a:r>
              <a:rPr lang="zh-CN" altLang="en-US" sz="1400" dirty="0">
                <a:solidFill>
                  <a:schemeClr val="tx1"/>
                </a:solidFill>
              </a:rPr>
              <a:t>指定的</a:t>
            </a:r>
            <a:r>
              <a:rPr lang="zh-CN" altLang="zh-CN" sz="1400" dirty="0">
                <a:solidFill>
                  <a:schemeClr val="tx1"/>
                </a:solidFill>
              </a:rPr>
              <a:t>关键字</a:t>
            </a:r>
            <a:r>
              <a:rPr lang="zh-CN" altLang="en-US" sz="1400" dirty="0">
                <a:solidFill>
                  <a:schemeClr val="tx1"/>
                </a:solidFill>
              </a:rPr>
              <a:t>；</a:t>
            </a:r>
            <a:endParaRPr lang="zh-CN" altLang="zh-CN" sz="1400" dirty="0">
              <a:solidFill>
                <a:schemeClr val="tx1"/>
              </a:solidFill>
            </a:endParaRPr>
          </a:p>
        </p:txBody>
      </p:sp>
      <p:pic>
        <p:nvPicPr>
          <p:cNvPr id="3" name="Picture 3" descr="C:\Users\john\Desktop\119529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1330" y="2331479"/>
            <a:ext cx="2228990" cy="1038107"/>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TextBox 22"/>
          <p:cNvSpPr txBox="1"/>
          <p:nvPr/>
        </p:nvSpPr>
        <p:spPr>
          <a:xfrm>
            <a:off x="7228188" y="4637819"/>
            <a:ext cx="1008112" cy="369332"/>
          </a:xfrm>
          <a:prstGeom prst="rect">
            <a:avLst/>
          </a:prstGeom>
          <a:noFill/>
        </p:spPr>
        <p:txBody>
          <a:bodyPr wrap="square" rtlCol="0">
            <a:spAutoFit/>
          </a:bodyPr>
          <a:lstStyle/>
          <a:p>
            <a:r>
              <a:rPr lang="zh-CN" altLang="en-US" dirty="0"/>
              <a:t>接收方</a:t>
            </a:r>
          </a:p>
        </p:txBody>
      </p:sp>
      <p:sp>
        <p:nvSpPr>
          <p:cNvPr id="24" name="TextBox 23"/>
          <p:cNvSpPr txBox="1"/>
          <p:nvPr/>
        </p:nvSpPr>
        <p:spPr>
          <a:xfrm>
            <a:off x="7592107" y="2312366"/>
            <a:ext cx="1156357" cy="369332"/>
          </a:xfrm>
          <a:prstGeom prst="rect">
            <a:avLst/>
          </a:prstGeom>
          <a:noFill/>
        </p:spPr>
        <p:txBody>
          <a:bodyPr wrap="square" rtlCol="0">
            <a:spAutoFit/>
          </a:bodyPr>
          <a:lstStyle/>
          <a:p>
            <a:r>
              <a:rPr lang="zh-CN" altLang="en-US" dirty="0"/>
              <a:t>云服务器</a:t>
            </a:r>
          </a:p>
        </p:txBody>
      </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5271" y="2742456"/>
            <a:ext cx="665167" cy="665167"/>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4471" y="2795985"/>
            <a:ext cx="591785" cy="591785"/>
          </a:xfrm>
          <a:prstGeom prst="rect">
            <a:avLst/>
          </a:prstGeom>
        </p:spPr>
      </p:pic>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4551" y="2780928"/>
            <a:ext cx="591785" cy="591785"/>
          </a:xfrm>
          <a:prstGeom prst="rect">
            <a:avLst/>
          </a:prstGeom>
        </p:spPr>
      </p:pic>
    </p:spTree>
    <p:extLst>
      <p:ext uri="{BB962C8B-B14F-4D97-AF65-F5344CB8AC3E}">
        <p14:creationId xmlns:p14="http://schemas.microsoft.com/office/powerpoint/2010/main" val="3195763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PEKS</a:t>
            </a:r>
            <a:r>
              <a:rPr lang="zh-CN" altLang="en-US" dirty="0"/>
              <a:t>实例</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3" y="2780928"/>
            <a:ext cx="7749861" cy="2376264"/>
          </a:xfrm>
          <a:prstGeom prst="rect">
            <a:avLst/>
          </a:prstGeom>
        </p:spPr>
      </p:pic>
    </p:spTree>
    <p:extLst>
      <p:ext uri="{BB962C8B-B14F-4D97-AF65-F5344CB8AC3E}">
        <p14:creationId xmlns:p14="http://schemas.microsoft.com/office/powerpoint/2010/main" val="5889947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PEKS</a:t>
            </a:r>
            <a:r>
              <a:rPr lang="zh-CN" altLang="en-US" dirty="0"/>
              <a:t>存在的问题</a:t>
            </a:r>
          </a:p>
        </p:txBody>
      </p:sp>
      <mc:AlternateContent xmlns:mc="http://schemas.openxmlformats.org/markup-compatibility/2006" xmlns:a14="http://schemas.microsoft.com/office/drawing/2010/main">
        <mc:Choice Requires="a14">
          <p:sp>
            <p:nvSpPr>
              <p:cNvPr id="4" name="内容占位符 2"/>
              <p:cNvSpPr>
                <a:spLocks noGrp="1"/>
              </p:cNvSpPr>
              <p:nvPr>
                <p:ph idx="1"/>
              </p:nvPr>
            </p:nvSpPr>
            <p:spPr>
              <a:xfrm>
                <a:off x="1435608" y="1447800"/>
                <a:ext cx="7498080" cy="4800600"/>
              </a:xfrm>
            </p:spPr>
            <p:txBody>
              <a:bodyPr>
                <a:normAutofit/>
              </a:bodyPr>
              <a:lstStyle/>
              <a:p>
                <a:r>
                  <a:rPr lang="zh-CN" altLang="en-US" dirty="0"/>
                  <a:t>检索效率问题</a:t>
                </a:r>
                <a:endParaRPr lang="en-US" altLang="zh-CN" dirty="0"/>
              </a:p>
              <a:p>
                <a:pPr lvl="1"/>
                <a:r>
                  <a:rPr lang="zh-CN" altLang="en-US" dirty="0"/>
                  <a:t>检索效率与可搜索密文的总数线性相关</a:t>
                </a:r>
                <a:endParaRPr lang="en-US" altLang="zh-CN" dirty="0"/>
              </a:p>
              <a:p>
                <a:pPr marL="402336" lvl="1" indent="0">
                  <a:buNone/>
                </a:pPr>
                <a:endParaRPr lang="en-US" altLang="zh-CN" dirty="0"/>
              </a:p>
              <a:p>
                <a:pPr marL="402336"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      </m:t>
                      </m:r>
                    </m:oMath>
                  </m:oMathPara>
                </a14:m>
                <a:endParaRPr lang="en-US" altLang="zh-CN" dirty="0"/>
              </a:p>
              <a:p>
                <a:pPr marL="402336" lvl="1" indent="0">
                  <a:buNone/>
                </a:pPr>
                <a:endParaRPr lang="en-US" altLang="zh-CN" dirty="0"/>
              </a:p>
              <a:p>
                <a:pPr marL="402336" lvl="1" indent="0">
                  <a:buNone/>
                </a:pPr>
                <a:endParaRPr lang="en-US" altLang="zh-CN" dirty="0"/>
              </a:p>
              <a:p>
                <a:endParaRPr lang="en-US" altLang="zh-CN" dirty="0"/>
              </a:p>
              <a:p>
                <a:r>
                  <a:rPr lang="zh-CN" altLang="en-US" dirty="0"/>
                  <a:t>如何加快检索速度</a:t>
                </a:r>
                <a:endParaRPr lang="en-US" altLang="zh-CN" dirty="0"/>
              </a:p>
              <a:p>
                <a:pPr marL="82296" indent="0">
                  <a:buNone/>
                </a:pPr>
                <a:endParaRPr lang="en-US" altLang="zh-CN" dirty="0"/>
              </a:p>
              <a:p>
                <a:endParaRPr lang="en-US" altLang="zh-CN" dirty="0"/>
              </a:p>
            </p:txBody>
          </p:sp>
        </mc:Choice>
        <mc:Fallback xmlns="">
          <p:sp>
            <p:nvSpPr>
              <p:cNvPr id="4" name="内容占位符 2"/>
              <p:cNvSpPr>
                <a:spLocks noGrp="1" noRot="1" noChangeAspect="1" noMove="1" noResize="1" noEditPoints="1" noAdjustHandles="1" noChangeArrowheads="1" noChangeShapeType="1" noTextEdit="1"/>
              </p:cNvSpPr>
              <p:nvPr>
                <p:ph idx="1"/>
              </p:nvPr>
            </p:nvSpPr>
            <p:spPr>
              <a:xfrm>
                <a:off x="1435608" y="1447800"/>
                <a:ext cx="7498080" cy="4800600"/>
              </a:xfrm>
              <a:blipFill rotWithShape="1">
                <a:blip r:embed="rId3"/>
                <a:stretch>
                  <a:fillRect t="-1652"/>
                </a:stretch>
              </a:blipFill>
            </p:spPr>
            <p:txBody>
              <a:bodyPr/>
              <a:lstStyle/>
              <a:p>
                <a:r>
                  <a:rPr lang="zh-CN" altLang="en-US">
                    <a:noFill/>
                  </a:rPr>
                  <a:t> </a:t>
                </a:r>
              </a:p>
            </p:txBody>
          </p:sp>
        </mc:Fallback>
      </mc:AlternateContent>
      <p:sp>
        <p:nvSpPr>
          <p:cNvPr id="9" name="TextBox 8"/>
          <p:cNvSpPr txBox="1"/>
          <p:nvPr/>
        </p:nvSpPr>
        <p:spPr>
          <a:xfrm>
            <a:off x="2987824" y="4560897"/>
            <a:ext cx="4104456" cy="677108"/>
          </a:xfrm>
          <a:prstGeom prst="rect">
            <a:avLst/>
          </a:prstGeom>
          <a:noFill/>
        </p:spPr>
        <p:txBody>
          <a:bodyPr wrap="square" rtlCol="0">
            <a:spAutoFit/>
          </a:bodyPr>
          <a:lstStyle/>
          <a:p>
            <a:pPr marL="0" lvl="1"/>
            <a:r>
              <a:rPr lang="en-US" altLang="zh-CN" sz="2000" dirty="0"/>
              <a:t>O(N),N</a:t>
            </a:r>
            <a:r>
              <a:rPr lang="zh-CN" altLang="en-US" sz="2000" dirty="0"/>
              <a:t>表示密文数量</a:t>
            </a:r>
            <a:endParaRPr lang="en-US" altLang="zh-CN" sz="2000" dirty="0"/>
          </a:p>
          <a:p>
            <a:endParaRPr lang="zh-CN" altLang="en-US" dirty="0"/>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006" y="2492896"/>
            <a:ext cx="4089226" cy="2068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7054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回顾明文关键字的检索方式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zh-CN" altLang="en-US" dirty="0"/>
                  <a:t>相同关键字直接合并</a:t>
                </a:r>
                <a:endParaRPr lang="en-US" altLang="zh-CN" dirty="0"/>
              </a:p>
              <a:p>
                <a:r>
                  <a:rPr lang="zh-CN" altLang="en-US" dirty="0"/>
                  <a:t>为不同关键字构建二叉树</a:t>
                </a:r>
                <a:endParaRPr lang="en-US" altLang="zh-CN" dirty="0"/>
              </a:p>
              <a:p>
                <a:pPr marL="82296" indent="0">
                  <a:buNone/>
                </a:pPr>
                <a:r>
                  <a:rPr lang="en-US" altLang="zh-CN" dirty="0"/>
                  <a:t>   </a:t>
                </a:r>
              </a:p>
              <a:p>
                <a:endParaRPr lang="en-US" altLang="zh-CN" dirty="0"/>
              </a:p>
              <a:p>
                <a:endParaRPr lang="en-US" altLang="zh-CN" dirty="0"/>
              </a:p>
              <a:p>
                <a:endParaRPr lang="en-US" altLang="zh-CN" dirty="0"/>
              </a:p>
              <a:p>
                <a:endParaRPr lang="en-US" altLang="zh-CN" dirty="0"/>
              </a:p>
              <a:p>
                <a:pPr marL="82296" indent="0">
                  <a:buNone/>
                </a:pPr>
                <a:r>
                  <a:rPr lang="en-US" altLang="zh-CN" sz="1800" dirty="0"/>
                  <a:t>           O(n)</a:t>
                </a:r>
                <a:r>
                  <a:rPr lang="zh-CN" altLang="en-US" sz="1800" dirty="0"/>
                  <a:t>，</a:t>
                </a:r>
                <a:r>
                  <a:rPr lang="en-US" altLang="zh-CN" sz="1800" dirty="0"/>
                  <a:t>n</a:t>
                </a:r>
                <a:r>
                  <a:rPr lang="zh-CN" altLang="en-US" sz="1800" dirty="0"/>
                  <a:t>为关键字个数</a:t>
                </a:r>
                <a:r>
                  <a:rPr lang="en-US" altLang="zh-CN" dirty="0"/>
                  <a:t>               </a:t>
                </a:r>
                <a:r>
                  <a:rPr lang="en-US" altLang="zh-CN" sz="1700" dirty="0"/>
                  <a:t>O</a:t>
                </a:r>
                <a:r>
                  <a:rPr lang="en-US" altLang="zh-CN" sz="1800" dirty="0"/>
                  <a:t>(</a:t>
                </a:r>
                <a14:m>
                  <m:oMath xmlns:m="http://schemas.openxmlformats.org/officeDocument/2006/math">
                    <m:func>
                      <m:funcPr>
                        <m:ctrlPr>
                          <a:rPr lang="en-US" altLang="zh-CN" sz="1800" i="1">
                            <a:latin typeface="Cambria Math" panose="02040503050406030204" pitchFamily="18" charset="0"/>
                          </a:rPr>
                        </m:ctrlPr>
                      </m:funcPr>
                      <m:fName>
                        <m:r>
                          <m:rPr>
                            <m:sty m:val="p"/>
                          </m:rPr>
                          <a:rPr lang="en-US" altLang="zh-CN" sz="1800">
                            <a:latin typeface="Cambria Math"/>
                          </a:rPr>
                          <m:t>log</m:t>
                        </m:r>
                      </m:fName>
                      <m:e>
                        <m:r>
                          <a:rPr lang="en-US" altLang="zh-CN" sz="1800">
                            <a:latin typeface="Cambria Math"/>
                          </a:rPr>
                          <m:t>𝑛</m:t>
                        </m:r>
                      </m:e>
                    </m:func>
                    <m:r>
                      <a:rPr lang="en-US" altLang="zh-CN" sz="1800" b="0" i="0" smtClean="0">
                        <a:latin typeface="Cambria Math"/>
                      </a:rPr>
                      <m:t>),</m:t>
                    </m:r>
                  </m:oMath>
                </a14:m>
                <a:r>
                  <a:rPr lang="en-US" altLang="zh-CN" sz="1800" dirty="0"/>
                  <a:t>n</a:t>
                </a:r>
                <a:r>
                  <a:rPr lang="zh-CN" altLang="en-US" sz="1800" dirty="0"/>
                  <a:t>为关键字个数</a:t>
                </a:r>
                <a:endParaRPr lang="en-US" altLang="zh-CN" sz="1800" dirty="0"/>
              </a:p>
              <a:p>
                <a:r>
                  <a:rPr lang="zh-CN" altLang="en-US" dirty="0"/>
                  <a:t>检索效率是不同关键字数量的对数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2541"/>
                </a:stretch>
              </a:blipFill>
            </p:spPr>
            <p:txBody>
              <a:bodyPr/>
              <a:lstStyle/>
              <a:p>
                <a:r>
                  <a:rPr lang="zh-CN" altLang="en-US">
                    <a:noFill/>
                  </a:rPr>
                  <a:t> </a:t>
                </a:r>
              </a:p>
            </p:txBody>
          </p:sp>
        </mc:Fallback>
      </mc:AlternateContent>
      <p:pic>
        <p:nvPicPr>
          <p:cNvPr id="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142" y="2492896"/>
            <a:ext cx="2736304" cy="25345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2725407"/>
            <a:ext cx="2448272" cy="2069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7395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以明文关键字检索方式考虑如何加快密文关键字的检索</a:t>
            </a:r>
          </a:p>
        </p:txBody>
      </p:sp>
      <p:sp>
        <p:nvSpPr>
          <p:cNvPr id="3" name="内容占位符 2"/>
          <p:cNvSpPr>
            <a:spLocks noGrp="1"/>
          </p:cNvSpPr>
          <p:nvPr>
            <p:ph idx="1"/>
          </p:nvPr>
        </p:nvSpPr>
        <p:spPr/>
        <p:txBody>
          <a:bodyPr/>
          <a:lstStyle/>
          <a:p>
            <a:r>
              <a:rPr lang="zh-CN" altLang="en-US" dirty="0"/>
              <a:t>相同关键字的密文能否合并</a:t>
            </a:r>
            <a:endParaRPr lang="en-US" altLang="zh-CN" dirty="0"/>
          </a:p>
          <a:p>
            <a:pPr lvl="1"/>
            <a:r>
              <a:rPr lang="zh-CN" altLang="en-US" dirty="0"/>
              <a:t>常规加密属于随机化加密，使得相同关键字的密文相互独立（或者截然不同），因此不能合并</a:t>
            </a:r>
            <a:endParaRPr lang="en-US" altLang="zh-CN" dirty="0"/>
          </a:p>
          <a:p>
            <a:pPr lvl="1"/>
            <a:r>
              <a:rPr lang="zh-CN" altLang="en-US" dirty="0"/>
              <a:t>可以采用确定化的加密，使得相同的关键字具有相同的密文，因此可以合并，但降低了安全性（</a:t>
            </a:r>
            <a:r>
              <a:rPr lang="en-US" altLang="zh-CN" dirty="0"/>
              <a:t>2008</a:t>
            </a:r>
            <a:r>
              <a:rPr lang="zh-CN" altLang="en-US" dirty="0"/>
              <a:t>年，</a:t>
            </a:r>
            <a:r>
              <a:rPr lang="en-US" altLang="zh-CN" dirty="0" err="1"/>
              <a:t>Bellare</a:t>
            </a:r>
            <a:r>
              <a:rPr lang="zh-CN" altLang="en-US" dirty="0"/>
              <a:t>的核心思路）</a:t>
            </a:r>
            <a:endParaRPr lang="en-US" altLang="zh-CN" dirty="0"/>
          </a:p>
          <a:p>
            <a:r>
              <a:rPr lang="zh-CN" altLang="en-US" dirty="0"/>
              <a:t>不同关键字的密文能否建立二叉树</a:t>
            </a:r>
            <a:endParaRPr lang="en-US" altLang="zh-CN" dirty="0"/>
          </a:p>
          <a:p>
            <a:pPr lvl="1"/>
            <a:r>
              <a:rPr lang="zh-CN" altLang="en-US" dirty="0"/>
              <a:t>只有确定化的加密，才能建立二叉树</a:t>
            </a:r>
          </a:p>
        </p:txBody>
      </p:sp>
    </p:spTree>
    <p:extLst>
      <p:ext uri="{BB962C8B-B14F-4D97-AF65-F5344CB8AC3E}">
        <p14:creationId xmlns:p14="http://schemas.microsoft.com/office/powerpoint/2010/main" val="2867123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如何在不降低安全性的条件下，加快</a:t>
            </a:r>
            <a:r>
              <a:rPr lang="en-US" altLang="zh-CN" dirty="0"/>
              <a:t>PEKS</a:t>
            </a:r>
            <a:r>
              <a:rPr lang="zh-CN" altLang="en-US" dirty="0"/>
              <a:t>的检索速度</a:t>
            </a:r>
          </a:p>
        </p:txBody>
      </p:sp>
      <p:sp>
        <p:nvSpPr>
          <p:cNvPr id="4" name="内容占位符 2"/>
          <p:cNvSpPr>
            <a:spLocks noGrp="1"/>
          </p:cNvSpPr>
          <p:nvPr>
            <p:ph idx="1"/>
          </p:nvPr>
        </p:nvSpPr>
        <p:spPr>
          <a:xfrm>
            <a:off x="1435608" y="1447800"/>
            <a:ext cx="7498080" cy="4800600"/>
          </a:xfrm>
        </p:spPr>
        <p:txBody>
          <a:bodyPr>
            <a:normAutofit/>
          </a:bodyPr>
          <a:lstStyle/>
          <a:p>
            <a:r>
              <a:rPr lang="en-US" altLang="zh-CN" sz="2800" dirty="0"/>
              <a:t>2008</a:t>
            </a:r>
            <a:r>
              <a:rPr lang="zh-CN" altLang="en-US" sz="2800" dirty="0"/>
              <a:t>年，</a:t>
            </a:r>
            <a:r>
              <a:rPr lang="en-US" altLang="zh-CN" sz="2800" dirty="0" err="1"/>
              <a:t>Camenisch</a:t>
            </a:r>
            <a:r>
              <a:rPr lang="zh-CN" altLang="zh-CN" sz="2800" dirty="0"/>
              <a:t>等描述了一种方法，使具有相同关键字的密文形成一条隐式链</a:t>
            </a:r>
            <a:r>
              <a:rPr lang="en-US" altLang="zh-CN" sz="2800" dirty="0"/>
              <a:t>;</a:t>
            </a:r>
          </a:p>
          <a:p>
            <a:r>
              <a:rPr lang="zh-CN" altLang="zh-CN" sz="2800" dirty="0"/>
              <a:t>如果服务器正确查找到第一条匹配的密文，他们的方法将会提高检索的效率</a:t>
            </a:r>
            <a:r>
              <a:rPr lang="en-US" altLang="zh-CN" sz="2800" dirty="0"/>
              <a:t>;</a:t>
            </a:r>
          </a:p>
          <a:p>
            <a:r>
              <a:rPr lang="zh-CN" altLang="en-US" sz="2800" dirty="0"/>
              <a:t>该方案不能快速查找到</a:t>
            </a:r>
            <a:r>
              <a:rPr lang="zh-CN" altLang="en-US" sz="2800" dirty="0">
                <a:solidFill>
                  <a:srgbClr val="FF0000"/>
                </a:solidFill>
              </a:rPr>
              <a:t>第一条匹配的密文</a:t>
            </a:r>
            <a:r>
              <a:rPr lang="en-US" altLang="zh-CN" sz="2800" dirty="0"/>
              <a:t>,</a:t>
            </a:r>
            <a:r>
              <a:rPr lang="zh-CN" altLang="en-US" sz="2800" dirty="0"/>
              <a:t>检索效率和整个密文相关</a:t>
            </a:r>
            <a:r>
              <a:rPr lang="en-US" altLang="zh-CN" sz="2800" dirty="0"/>
              <a:t>;</a:t>
            </a:r>
          </a:p>
          <a:p>
            <a:pPr marL="82296" indent="0">
              <a:buNone/>
            </a:pPr>
            <a:endParaRPr lang="en-US" altLang="zh-CN" sz="2400" dirty="0"/>
          </a:p>
          <a:p>
            <a:pPr marL="82296" indent="0">
              <a:buNone/>
            </a:pPr>
            <a:endParaRPr lang="en-US" altLang="zh-CN" sz="2400" i="1" dirty="0">
              <a:latin typeface="Cambria Math"/>
            </a:endParaRPr>
          </a:p>
          <a:p>
            <a:pPr marL="82296" indent="0">
              <a:buNone/>
            </a:pPr>
            <a:endParaRPr lang="en-US" altLang="zh-CN" sz="2400" i="1" dirty="0">
              <a:latin typeface="Cambria Math"/>
            </a:endParaRPr>
          </a:p>
          <a:p>
            <a:pPr marL="82296" indent="0">
              <a:buNone/>
            </a:pPr>
            <a:endParaRPr lang="en-US" altLang="zh-CN" sz="2400" i="1" dirty="0">
              <a:latin typeface="Cambria Math"/>
            </a:endParaRPr>
          </a:p>
          <a:p>
            <a:pPr marL="82296" indent="0">
              <a:buNone/>
            </a:pPr>
            <a:endParaRPr lang="en-US" altLang="zh-CN" sz="2400" dirty="0"/>
          </a:p>
          <a:p>
            <a:pPr marL="82296" indent="0">
              <a:buNone/>
            </a:pPr>
            <a:endParaRPr lang="en-US" altLang="zh-CN" dirty="0"/>
          </a:p>
          <a:p>
            <a:endParaRPr lang="en-US" altLang="zh-C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375010"/>
            <a:ext cx="7200800" cy="22223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0715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SPCHS</a:t>
            </a:r>
            <a:r>
              <a:rPr lang="zh-CN" altLang="en-US" dirty="0"/>
              <a:t>的提出</a:t>
            </a:r>
          </a:p>
        </p:txBody>
      </p:sp>
      <p:sp>
        <p:nvSpPr>
          <p:cNvPr id="4" name="内容占位符 2"/>
          <p:cNvSpPr>
            <a:spLocks noGrp="1"/>
          </p:cNvSpPr>
          <p:nvPr>
            <p:ph idx="1"/>
          </p:nvPr>
        </p:nvSpPr>
        <p:spPr>
          <a:xfrm>
            <a:off x="1194352" y="1674607"/>
            <a:ext cx="4464496" cy="4800600"/>
          </a:xfrm>
        </p:spPr>
        <p:txBody>
          <a:bodyPr>
            <a:normAutofit/>
          </a:bodyPr>
          <a:lstStyle/>
          <a:p>
            <a:r>
              <a:rPr lang="en-US" altLang="zh-CN" sz="2000" dirty="0"/>
              <a:t>2015</a:t>
            </a:r>
            <a:r>
              <a:rPr lang="zh-CN" altLang="zh-CN" sz="2000"/>
              <a:t>年</a:t>
            </a:r>
            <a:r>
              <a:rPr lang="zh-CN" altLang="en-US" sz="2000"/>
              <a:t>我们</a:t>
            </a:r>
            <a:r>
              <a:rPr lang="zh-CN" altLang="zh-CN" sz="2000"/>
              <a:t>首次</a:t>
            </a:r>
            <a:r>
              <a:rPr lang="zh-CN" altLang="zh-CN" sz="2000" dirty="0"/>
              <a:t>提出了结构化公钥可搜索加密（</a:t>
            </a:r>
            <a:r>
              <a:rPr lang="en-US" altLang="zh-CN" sz="2000" dirty="0"/>
              <a:t>SPCHS</a:t>
            </a:r>
            <a:r>
              <a:rPr lang="zh-CN" altLang="zh-CN" sz="2000" dirty="0"/>
              <a:t>）概念</a:t>
            </a:r>
            <a:r>
              <a:rPr lang="zh-CN" altLang="en-US" sz="2000" dirty="0"/>
              <a:t>；</a:t>
            </a:r>
            <a:endParaRPr lang="en-US" altLang="zh-CN" sz="2000" dirty="0"/>
          </a:p>
          <a:p>
            <a:r>
              <a:rPr lang="zh-CN" altLang="zh-CN" sz="2000" dirty="0"/>
              <a:t>首次实现了检索复杂度只取决于包含查询关键字的可搜索密文的数量，而不是所有密文</a:t>
            </a:r>
            <a:r>
              <a:rPr lang="zh-CN" altLang="en-US" sz="2000" dirty="0"/>
              <a:t>的数量</a:t>
            </a:r>
            <a:r>
              <a:rPr lang="zh-CN" altLang="zh-CN" sz="2000" dirty="0"/>
              <a:t>，</a:t>
            </a:r>
            <a:r>
              <a:rPr lang="zh-CN" altLang="en-US" sz="2000" dirty="0"/>
              <a:t>大幅提高了</a:t>
            </a:r>
            <a:r>
              <a:rPr lang="en-US" altLang="zh-CN" sz="2000" dirty="0"/>
              <a:t>PEKS</a:t>
            </a:r>
            <a:r>
              <a:rPr lang="zh-CN" altLang="zh-CN" sz="2000" dirty="0"/>
              <a:t>的效率</a:t>
            </a:r>
            <a:r>
              <a:rPr lang="zh-CN" altLang="en-US" sz="2000" dirty="0"/>
              <a:t>；</a:t>
            </a:r>
            <a:endParaRPr lang="en-US" altLang="zh-CN" sz="2000" dirty="0"/>
          </a:p>
          <a:p>
            <a:r>
              <a:rPr lang="zh-CN" altLang="en-US" sz="2000" dirty="0"/>
              <a:t>核心思路：</a:t>
            </a:r>
            <a:r>
              <a:rPr lang="zh-CN" altLang="zh-CN" sz="2000" dirty="0"/>
              <a:t>同一个关键字的所有可搜索密文具有隐藏的链式结构，链头与公共头部构成了一个隐藏的星型结构</a:t>
            </a:r>
            <a:r>
              <a:rPr lang="zh-CN" altLang="en-US" sz="2000" dirty="0"/>
              <a:t>；</a:t>
            </a:r>
            <a:endParaRPr lang="en-US" altLang="zh-CN" sz="2000" dirty="0"/>
          </a:p>
        </p:txBody>
      </p:sp>
      <p:sp>
        <p:nvSpPr>
          <p:cNvPr id="3" name="TextBox 2"/>
          <p:cNvSpPr txBox="1"/>
          <p:nvPr/>
        </p:nvSpPr>
        <p:spPr>
          <a:xfrm>
            <a:off x="5796136" y="5013176"/>
            <a:ext cx="3240360" cy="369332"/>
          </a:xfrm>
          <a:prstGeom prst="rect">
            <a:avLst/>
          </a:prstGeom>
          <a:noFill/>
        </p:spPr>
        <p:txBody>
          <a:bodyPr wrap="square" rtlCol="0">
            <a:spAutoFit/>
          </a:bodyPr>
          <a:lstStyle/>
          <a:p>
            <a:r>
              <a:rPr lang="zh-CN" altLang="zh-CN" dirty="0"/>
              <a:t>可搜索关键字密文的星型结构</a:t>
            </a:r>
            <a:endParaRPr lang="zh-CN" altLang="en-US" dirty="0"/>
          </a:p>
        </p:txBody>
      </p:sp>
      <p:pic>
        <p:nvPicPr>
          <p:cNvPr id="5" name="图片 4" descr="Mainide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678321" y="1674607"/>
            <a:ext cx="3456384" cy="3220754"/>
          </a:xfrm>
          <a:prstGeom prst="rect">
            <a:avLst/>
          </a:prstGeom>
        </p:spPr>
      </p:pic>
    </p:spTree>
    <p:extLst>
      <p:ext uri="{BB962C8B-B14F-4D97-AF65-F5344CB8AC3E}">
        <p14:creationId xmlns:p14="http://schemas.microsoft.com/office/powerpoint/2010/main" val="18478575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SPCHS</a:t>
            </a:r>
            <a:r>
              <a:rPr lang="zh-CN" altLang="en-US" dirty="0"/>
              <a:t>的定义</a:t>
            </a:r>
          </a:p>
        </p:txBody>
      </p:sp>
      <p:sp>
        <p:nvSpPr>
          <p:cNvPr id="4" name="内容占位符 2"/>
          <p:cNvSpPr>
            <a:spLocks noGrp="1"/>
          </p:cNvSpPr>
          <p:nvPr>
            <p:ph idx="1"/>
          </p:nvPr>
        </p:nvSpPr>
        <p:spPr>
          <a:xfrm>
            <a:off x="1435608" y="1447800"/>
            <a:ext cx="7498080" cy="4800600"/>
          </a:xfrm>
        </p:spPr>
        <p:txBody>
          <a:bodyPr>
            <a:normAutofit fontScale="62500" lnSpcReduction="20000"/>
          </a:bodyPr>
          <a:lstStyle/>
          <a:p>
            <a:r>
              <a:rPr lang="en-US" altLang="zh-CN" dirty="0"/>
              <a:t>SystemSetup</a:t>
            </a:r>
            <a:r>
              <a:rPr lang="zh-CN" altLang="en-US" dirty="0"/>
              <a:t>算法</a:t>
            </a:r>
            <a:endParaRPr lang="en-US" altLang="zh-CN" dirty="0"/>
          </a:p>
          <a:p>
            <a:pPr lvl="1"/>
            <a:r>
              <a:rPr lang="zh-CN" altLang="en-US" dirty="0"/>
              <a:t>输入：安全参数</a:t>
            </a:r>
            <a:endParaRPr lang="en-US" altLang="zh-CN" dirty="0"/>
          </a:p>
          <a:p>
            <a:pPr lvl="1"/>
            <a:r>
              <a:rPr lang="zh-CN" altLang="en-US" dirty="0"/>
              <a:t>输出：系统公钥和系统私钥</a:t>
            </a:r>
            <a:endParaRPr lang="en-US" altLang="zh-CN" dirty="0"/>
          </a:p>
          <a:p>
            <a:r>
              <a:rPr lang="en-US" altLang="zh-CN" dirty="0"/>
              <a:t>StructureInitialization</a:t>
            </a:r>
            <a:r>
              <a:rPr lang="zh-CN" altLang="en-US" dirty="0"/>
              <a:t>算法</a:t>
            </a:r>
            <a:endParaRPr lang="en-US" altLang="zh-CN" dirty="0"/>
          </a:p>
          <a:p>
            <a:pPr lvl="1"/>
            <a:r>
              <a:rPr lang="zh-CN" altLang="en-US" dirty="0"/>
              <a:t>输入：系统公钥</a:t>
            </a:r>
            <a:endParaRPr lang="en-US" altLang="zh-CN" dirty="0"/>
          </a:p>
          <a:p>
            <a:pPr lvl="1"/>
            <a:r>
              <a:rPr lang="zh-CN" altLang="en-US" dirty="0"/>
              <a:t>输出：隐藏结构的私有部分和公有部分</a:t>
            </a:r>
            <a:endParaRPr lang="en-US" altLang="zh-CN" dirty="0"/>
          </a:p>
          <a:p>
            <a:r>
              <a:rPr lang="en-US" altLang="zh-CN" dirty="0"/>
              <a:t>StructuredEncryption</a:t>
            </a:r>
            <a:r>
              <a:rPr lang="zh-CN" altLang="en-US" dirty="0"/>
              <a:t>算法</a:t>
            </a:r>
            <a:endParaRPr lang="en-US" altLang="zh-CN" dirty="0"/>
          </a:p>
          <a:p>
            <a:pPr lvl="1"/>
            <a:r>
              <a:rPr lang="zh-CN" altLang="en-US" dirty="0"/>
              <a:t>输入：系统公钥、关键字、和隐藏结构的私有部分</a:t>
            </a:r>
            <a:endParaRPr lang="en-US" altLang="zh-CN" dirty="0"/>
          </a:p>
          <a:p>
            <a:pPr lvl="1"/>
            <a:r>
              <a:rPr lang="zh-CN" altLang="en-US" dirty="0"/>
              <a:t>输出：可搜索密文</a:t>
            </a:r>
            <a:endParaRPr lang="en-US" altLang="zh-CN" dirty="0"/>
          </a:p>
          <a:p>
            <a:r>
              <a:rPr lang="en-US" altLang="zh-CN" dirty="0"/>
              <a:t>Trapdoor</a:t>
            </a:r>
            <a:r>
              <a:rPr lang="zh-CN" altLang="en-US" dirty="0"/>
              <a:t>算法</a:t>
            </a:r>
            <a:endParaRPr lang="en-US" altLang="zh-CN" dirty="0"/>
          </a:p>
          <a:p>
            <a:pPr lvl="1"/>
            <a:r>
              <a:rPr lang="zh-CN" altLang="en-US" dirty="0"/>
              <a:t>输入：系统私钥、关键字</a:t>
            </a:r>
            <a:endParaRPr lang="en-US" altLang="zh-CN" dirty="0"/>
          </a:p>
          <a:p>
            <a:pPr lvl="1"/>
            <a:r>
              <a:rPr lang="zh-CN" altLang="en-US" dirty="0"/>
              <a:t>输出：关键字检索陷门</a:t>
            </a:r>
            <a:endParaRPr lang="en-US" altLang="zh-CN" dirty="0"/>
          </a:p>
          <a:p>
            <a:r>
              <a:rPr lang="en-US" altLang="zh-CN" dirty="0"/>
              <a:t>StructuredSearch</a:t>
            </a:r>
            <a:r>
              <a:rPr lang="zh-CN" altLang="en-US" dirty="0"/>
              <a:t>算法</a:t>
            </a:r>
            <a:endParaRPr lang="en-US" altLang="zh-CN" dirty="0"/>
          </a:p>
          <a:p>
            <a:pPr lvl="1"/>
            <a:r>
              <a:rPr lang="zh-CN" altLang="en-US" dirty="0"/>
              <a:t>输入：系统</a:t>
            </a:r>
            <a:r>
              <a:rPr lang="zh-CN" altLang="zh-CN" dirty="0"/>
              <a:t>公钥</a:t>
            </a:r>
            <a:r>
              <a:rPr lang="zh-CN" altLang="en-US" dirty="0"/>
              <a:t>、隐藏结构的公有部分、密文集合和关键字检索陷门</a:t>
            </a:r>
            <a:endParaRPr lang="en-US" altLang="zh-CN" dirty="0"/>
          </a:p>
          <a:p>
            <a:pPr lvl="1"/>
            <a:r>
              <a:rPr lang="zh-CN" altLang="en-US" dirty="0"/>
              <a:t>输出：关键字对应的密文</a:t>
            </a:r>
            <a:endParaRPr lang="en-US" altLang="zh-CN" dirty="0"/>
          </a:p>
          <a:p>
            <a:pPr lvl="1"/>
            <a:endParaRPr lang="en-US" altLang="zh-CN" dirty="0"/>
          </a:p>
        </p:txBody>
      </p:sp>
    </p:spTree>
    <p:extLst>
      <p:ext uri="{BB962C8B-B14F-4D97-AF65-F5344CB8AC3E}">
        <p14:creationId xmlns:p14="http://schemas.microsoft.com/office/powerpoint/2010/main" val="40495179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042" y="191913"/>
            <a:ext cx="7498080" cy="1143000"/>
          </a:xfrm>
        </p:spPr>
        <p:txBody>
          <a:bodyPr>
            <a:normAutofit/>
          </a:bodyPr>
          <a:lstStyle/>
          <a:p>
            <a:r>
              <a:rPr lang="zh-CN" altLang="en-US" dirty="0"/>
              <a:t>基于</a:t>
            </a:r>
            <a:r>
              <a:rPr lang="en-US" altLang="zh-CN" dirty="0"/>
              <a:t>SPCHS</a:t>
            </a:r>
            <a:r>
              <a:rPr lang="zh-CN" altLang="en-US" dirty="0"/>
              <a:t>的应用场景</a:t>
            </a:r>
          </a:p>
        </p:txBody>
      </p:sp>
      <p:grpSp>
        <p:nvGrpSpPr>
          <p:cNvPr id="4" name="组合 3"/>
          <p:cNvGrpSpPr/>
          <p:nvPr/>
        </p:nvGrpSpPr>
        <p:grpSpPr>
          <a:xfrm>
            <a:off x="2627784" y="2374910"/>
            <a:ext cx="504056" cy="2309416"/>
            <a:chOff x="2627784" y="2271712"/>
            <a:chExt cx="504056" cy="2309416"/>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271712"/>
              <a:ext cx="45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124200"/>
              <a:ext cx="45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640" y="3971528"/>
              <a:ext cx="45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736" y="4759739"/>
            <a:ext cx="45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p:nvPr/>
        </p:nvCxnSpPr>
        <p:spPr>
          <a:xfrm>
            <a:off x="4007064" y="3299905"/>
            <a:ext cx="1789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46240" y="2883076"/>
            <a:ext cx="1582108" cy="369332"/>
          </a:xfrm>
          <a:prstGeom prst="rect">
            <a:avLst/>
          </a:prstGeom>
          <a:solidFill>
            <a:schemeClr val="bg1"/>
          </a:solidFill>
          <a:ln>
            <a:solidFill>
              <a:srgbClr val="00B0F0"/>
            </a:solidFill>
          </a:ln>
        </p:spPr>
        <p:txBody>
          <a:bodyPr wrap="square" rtlCol="0">
            <a:spAutoFit/>
          </a:bodyPr>
          <a:lstStyle/>
          <a:p>
            <a:r>
              <a:rPr lang="zh-CN" altLang="en-US" dirty="0"/>
              <a:t>上传加密数据</a:t>
            </a:r>
          </a:p>
        </p:txBody>
      </p:sp>
      <p:sp>
        <p:nvSpPr>
          <p:cNvPr id="11" name="矩形 10"/>
          <p:cNvSpPr/>
          <p:nvPr/>
        </p:nvSpPr>
        <p:spPr>
          <a:xfrm>
            <a:off x="1187624" y="4763482"/>
            <a:ext cx="3708929" cy="1715884"/>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400" dirty="0">
                <a:solidFill>
                  <a:schemeClr val="tx1"/>
                </a:solidFill>
              </a:rPr>
              <a:t>2.0</a:t>
            </a:r>
            <a:r>
              <a:rPr lang="zh-CN" altLang="en-US" sz="1400" dirty="0">
                <a:solidFill>
                  <a:schemeClr val="tx1"/>
                </a:solidFill>
              </a:rPr>
              <a:t>若发送方还未初始化隐藏结构（或者第一次生成可搜索密文时），输入系统公钥，运行</a:t>
            </a:r>
            <a:r>
              <a:rPr lang="en-US" altLang="zh-CN" sz="1400" dirty="0" err="1">
                <a:solidFill>
                  <a:schemeClr val="tx1"/>
                </a:solidFill>
              </a:rPr>
              <a:t>StructureInitialization</a:t>
            </a:r>
            <a:r>
              <a:rPr lang="zh-CN" altLang="en-US" sz="1400" dirty="0">
                <a:solidFill>
                  <a:schemeClr val="tx1"/>
                </a:solidFill>
              </a:rPr>
              <a:t>算法，生成隐藏结构的私有部分和公有部分，上传公有部分；</a:t>
            </a:r>
            <a:endParaRPr lang="en-US" altLang="zh-CN" sz="1400" dirty="0">
              <a:solidFill>
                <a:schemeClr val="tx1"/>
              </a:solidFill>
            </a:endParaRPr>
          </a:p>
          <a:p>
            <a:pPr algn="just"/>
            <a:r>
              <a:rPr lang="en-US" altLang="zh-CN" sz="1400" dirty="0">
                <a:solidFill>
                  <a:schemeClr val="tx1"/>
                </a:solidFill>
              </a:rPr>
              <a:t>2.1</a:t>
            </a:r>
            <a:r>
              <a:rPr lang="zh-CN" altLang="zh-CN" sz="1400" dirty="0">
                <a:solidFill>
                  <a:schemeClr val="tx1"/>
                </a:solidFill>
              </a:rPr>
              <a:t>输入</a:t>
            </a:r>
            <a:r>
              <a:rPr lang="zh-CN" altLang="en-US" sz="1400" dirty="0">
                <a:solidFill>
                  <a:schemeClr val="tx1"/>
                </a:solidFill>
              </a:rPr>
              <a:t>接收方</a:t>
            </a:r>
            <a:r>
              <a:rPr lang="zh-CN" altLang="zh-CN" sz="1400" dirty="0">
                <a:solidFill>
                  <a:schemeClr val="tx1"/>
                </a:solidFill>
              </a:rPr>
              <a:t>公钥</a:t>
            </a:r>
            <a:r>
              <a:rPr lang="zh-CN" altLang="en-US" sz="1400" dirty="0">
                <a:solidFill>
                  <a:schemeClr val="tx1"/>
                </a:solidFill>
              </a:rPr>
              <a:t>、</a:t>
            </a:r>
            <a:r>
              <a:rPr lang="zh-CN" altLang="zh-CN" sz="1400" dirty="0">
                <a:solidFill>
                  <a:schemeClr val="tx1"/>
                </a:solidFill>
              </a:rPr>
              <a:t>关键字</a:t>
            </a:r>
            <a:r>
              <a:rPr lang="zh-CN" altLang="en-US" sz="1400" dirty="0">
                <a:solidFill>
                  <a:schemeClr val="tx1"/>
                </a:solidFill>
              </a:rPr>
              <a:t>和隐藏结构的私有部分</a:t>
            </a:r>
            <a:r>
              <a:rPr lang="zh-CN" altLang="zh-CN" sz="1400" dirty="0">
                <a:solidFill>
                  <a:schemeClr val="tx1"/>
                </a:solidFill>
              </a:rPr>
              <a:t>，</a:t>
            </a:r>
            <a:r>
              <a:rPr lang="zh-CN" altLang="en-US" sz="1400" dirty="0">
                <a:solidFill>
                  <a:schemeClr val="tx1"/>
                </a:solidFill>
              </a:rPr>
              <a:t>运行</a:t>
            </a:r>
            <a:r>
              <a:rPr lang="en-US" altLang="zh-CN" sz="1400" dirty="0" err="1">
                <a:solidFill>
                  <a:schemeClr val="tx1"/>
                </a:solidFill>
              </a:rPr>
              <a:t>StructuredEncryption</a:t>
            </a:r>
            <a:r>
              <a:rPr lang="zh-CN" altLang="en-US" sz="1400" dirty="0">
                <a:solidFill>
                  <a:schemeClr val="tx1"/>
                </a:solidFill>
              </a:rPr>
              <a:t>算法，生成可搜索密文；</a:t>
            </a:r>
          </a:p>
          <a:p>
            <a:pPr algn="just"/>
            <a:r>
              <a:rPr lang="en-US" altLang="zh-CN" sz="1400" dirty="0">
                <a:solidFill>
                  <a:schemeClr val="tx1"/>
                </a:solidFill>
              </a:rPr>
              <a:t>2.2</a:t>
            </a:r>
            <a:r>
              <a:rPr lang="zh-CN" altLang="en-US" sz="1400" dirty="0">
                <a:solidFill>
                  <a:schemeClr val="tx1"/>
                </a:solidFill>
              </a:rPr>
              <a:t>将加密文件和可搜索密文上传至服务器</a:t>
            </a:r>
          </a:p>
        </p:txBody>
      </p:sp>
      <p:sp>
        <p:nvSpPr>
          <p:cNvPr id="12" name="TextBox 11"/>
          <p:cNvSpPr txBox="1"/>
          <p:nvPr/>
        </p:nvSpPr>
        <p:spPr>
          <a:xfrm>
            <a:off x="1666528" y="3433961"/>
            <a:ext cx="1008112" cy="369332"/>
          </a:xfrm>
          <a:prstGeom prst="rect">
            <a:avLst/>
          </a:prstGeom>
          <a:noFill/>
        </p:spPr>
        <p:txBody>
          <a:bodyPr wrap="square" rtlCol="0">
            <a:spAutoFit/>
          </a:bodyPr>
          <a:lstStyle/>
          <a:p>
            <a:r>
              <a:rPr lang="zh-CN" altLang="en-US" dirty="0"/>
              <a:t>发送方</a:t>
            </a:r>
          </a:p>
        </p:txBody>
      </p:sp>
      <p:sp>
        <p:nvSpPr>
          <p:cNvPr id="21" name="矩形 20"/>
          <p:cNvSpPr/>
          <p:nvPr/>
        </p:nvSpPr>
        <p:spPr>
          <a:xfrm>
            <a:off x="5613251" y="5479370"/>
            <a:ext cx="3242708" cy="118999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rPr>
              <a:t>1.1</a:t>
            </a:r>
            <a:r>
              <a:rPr lang="zh-CN" altLang="en-US" sz="1400" dirty="0">
                <a:solidFill>
                  <a:schemeClr val="tx1"/>
                </a:solidFill>
              </a:rPr>
              <a:t>输入安全参数，运行</a:t>
            </a:r>
            <a:r>
              <a:rPr lang="en-US" altLang="zh-CN" sz="1400" dirty="0" err="1">
                <a:solidFill>
                  <a:schemeClr val="tx1"/>
                </a:solidFill>
              </a:rPr>
              <a:t>SystemSetup</a:t>
            </a:r>
            <a:r>
              <a:rPr lang="zh-CN" altLang="en-US" sz="1400" dirty="0">
                <a:solidFill>
                  <a:schemeClr val="tx1"/>
                </a:solidFill>
              </a:rPr>
              <a:t>算法，生成系统公钥和系统私钥；</a:t>
            </a:r>
            <a:endParaRPr lang="en-US" altLang="zh-CN" sz="1400" dirty="0">
              <a:solidFill>
                <a:schemeClr val="tx1"/>
              </a:solidFill>
            </a:endParaRPr>
          </a:p>
          <a:p>
            <a:r>
              <a:rPr lang="en-US" altLang="zh-CN" sz="1400" dirty="0">
                <a:solidFill>
                  <a:schemeClr val="tx1"/>
                </a:solidFill>
              </a:rPr>
              <a:t>3.1</a:t>
            </a:r>
            <a:r>
              <a:rPr lang="zh-CN" altLang="zh-CN" sz="1400" dirty="0">
                <a:solidFill>
                  <a:schemeClr val="tx1"/>
                </a:solidFill>
              </a:rPr>
              <a:t>输入私钥和待检索的关键字，</a:t>
            </a:r>
            <a:r>
              <a:rPr lang="zh-CN" altLang="en-US" sz="1400" dirty="0">
                <a:solidFill>
                  <a:schemeClr val="tx1"/>
                </a:solidFill>
              </a:rPr>
              <a:t>运行</a:t>
            </a:r>
            <a:r>
              <a:rPr lang="en-US" altLang="zh-CN" sz="1400" dirty="0">
                <a:solidFill>
                  <a:schemeClr val="tx1"/>
                </a:solidFill>
              </a:rPr>
              <a:t>Trapdoor</a:t>
            </a:r>
            <a:r>
              <a:rPr lang="zh-CN" altLang="en-US" sz="1400" dirty="0">
                <a:solidFill>
                  <a:schemeClr val="tx1"/>
                </a:solidFill>
              </a:rPr>
              <a:t>算法</a:t>
            </a:r>
            <a:r>
              <a:rPr lang="zh-CN" altLang="zh-CN" sz="1400" dirty="0">
                <a:solidFill>
                  <a:schemeClr val="tx1"/>
                </a:solidFill>
              </a:rPr>
              <a:t>生成关键字</a:t>
            </a:r>
            <a:r>
              <a:rPr lang="zh-CN" altLang="en-US" sz="1400" dirty="0">
                <a:solidFill>
                  <a:schemeClr val="tx1"/>
                </a:solidFill>
              </a:rPr>
              <a:t>检索</a:t>
            </a:r>
            <a:r>
              <a:rPr lang="zh-CN" altLang="zh-CN" sz="1400" dirty="0">
                <a:solidFill>
                  <a:schemeClr val="tx1"/>
                </a:solidFill>
              </a:rPr>
              <a:t>陷门</a:t>
            </a:r>
            <a:r>
              <a:rPr lang="zh-CN" altLang="en-US" sz="1400" dirty="0">
                <a:solidFill>
                  <a:schemeClr val="tx1"/>
                </a:solidFill>
              </a:rPr>
              <a:t>；</a:t>
            </a:r>
            <a:endParaRPr lang="en-US" altLang="zh-CN" sz="1400" dirty="0">
              <a:solidFill>
                <a:schemeClr val="tx1"/>
              </a:solidFill>
            </a:endParaRPr>
          </a:p>
          <a:p>
            <a:r>
              <a:rPr lang="en-US" altLang="zh-CN" sz="1400" dirty="0">
                <a:solidFill>
                  <a:schemeClr val="tx1"/>
                </a:solidFill>
              </a:rPr>
              <a:t>3.2</a:t>
            </a:r>
            <a:r>
              <a:rPr lang="zh-CN" altLang="en-US" sz="1400" dirty="0">
                <a:solidFill>
                  <a:schemeClr val="tx1"/>
                </a:solidFill>
              </a:rPr>
              <a:t>将检索陷门上传至服务器</a:t>
            </a:r>
          </a:p>
        </p:txBody>
      </p:sp>
      <p:cxnSp>
        <p:nvCxnSpPr>
          <p:cNvPr id="15" name="直接箭头连接符 14"/>
          <p:cNvCxnSpPr/>
          <p:nvPr/>
        </p:nvCxnSpPr>
        <p:spPr>
          <a:xfrm flipV="1">
            <a:off x="6738736" y="3618627"/>
            <a:ext cx="0" cy="1141113"/>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4" idx="0"/>
          </p:cNvCxnSpPr>
          <p:nvPr/>
        </p:nvCxnSpPr>
        <p:spPr>
          <a:xfrm>
            <a:off x="6967336" y="3618627"/>
            <a:ext cx="0" cy="1141112"/>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296944" y="3743062"/>
            <a:ext cx="363288" cy="1091897"/>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搜索请求</a:t>
            </a:r>
          </a:p>
        </p:txBody>
      </p:sp>
      <p:sp>
        <p:nvSpPr>
          <p:cNvPr id="29" name="矩形 28"/>
          <p:cNvSpPr/>
          <p:nvPr/>
        </p:nvSpPr>
        <p:spPr>
          <a:xfrm>
            <a:off x="7092280" y="3731285"/>
            <a:ext cx="363288" cy="1091897"/>
          </a:xfrm>
          <a:prstGeom prst="rect">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返回结果</a:t>
            </a:r>
          </a:p>
        </p:txBody>
      </p:sp>
      <p:sp>
        <p:nvSpPr>
          <p:cNvPr id="23" name="TextBox 22"/>
          <p:cNvSpPr txBox="1"/>
          <p:nvPr/>
        </p:nvSpPr>
        <p:spPr>
          <a:xfrm>
            <a:off x="7485858" y="4879873"/>
            <a:ext cx="1008112" cy="369332"/>
          </a:xfrm>
          <a:prstGeom prst="rect">
            <a:avLst/>
          </a:prstGeom>
          <a:noFill/>
        </p:spPr>
        <p:txBody>
          <a:bodyPr wrap="square" rtlCol="0">
            <a:spAutoFit/>
          </a:bodyPr>
          <a:lstStyle/>
          <a:p>
            <a:r>
              <a:rPr lang="zh-CN" altLang="en-US" dirty="0"/>
              <a:t>接收方</a:t>
            </a:r>
          </a:p>
        </p:txBody>
      </p:sp>
      <p:sp>
        <p:nvSpPr>
          <p:cNvPr id="24" name="TextBox 23"/>
          <p:cNvSpPr txBox="1"/>
          <p:nvPr/>
        </p:nvSpPr>
        <p:spPr>
          <a:xfrm>
            <a:off x="7592107" y="2554420"/>
            <a:ext cx="1263852" cy="369332"/>
          </a:xfrm>
          <a:prstGeom prst="rect">
            <a:avLst/>
          </a:prstGeom>
          <a:noFill/>
        </p:spPr>
        <p:txBody>
          <a:bodyPr wrap="square" rtlCol="0">
            <a:spAutoFit/>
          </a:bodyPr>
          <a:lstStyle/>
          <a:p>
            <a:r>
              <a:rPr lang="zh-CN" altLang="en-US" dirty="0"/>
              <a:t>云服务器</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5271" y="2984510"/>
            <a:ext cx="665167" cy="665167"/>
          </a:xfrm>
          <a:prstGeom prst="rect">
            <a:avLst/>
          </a:prstGeom>
        </p:spPr>
      </p:pic>
      <p:grpSp>
        <p:nvGrpSpPr>
          <p:cNvPr id="5" name="组合 4"/>
          <p:cNvGrpSpPr/>
          <p:nvPr/>
        </p:nvGrpSpPr>
        <p:grpSpPr>
          <a:xfrm>
            <a:off x="5821330" y="2573533"/>
            <a:ext cx="2228990" cy="1056291"/>
            <a:chOff x="5821330" y="2331479"/>
            <a:chExt cx="2228990" cy="1056291"/>
          </a:xfrm>
        </p:grpSpPr>
        <p:pic>
          <p:nvPicPr>
            <p:cNvPr id="3" name="Picture 3" descr="C:\Users\john\Desktop\119529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1330" y="2331479"/>
              <a:ext cx="2228990" cy="1038107"/>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4471" y="2795985"/>
              <a:ext cx="591785" cy="591785"/>
            </a:xfrm>
            <a:prstGeom prst="rect">
              <a:avLst/>
            </a:prstGeom>
          </p:spPr>
        </p:pic>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4551" y="2780928"/>
              <a:ext cx="591785" cy="591785"/>
            </a:xfrm>
            <a:prstGeom prst="rect">
              <a:avLst/>
            </a:prstGeom>
          </p:spPr>
        </p:pic>
      </p:grpSp>
      <p:sp>
        <p:nvSpPr>
          <p:cNvPr id="25" name="矩形 24"/>
          <p:cNvSpPr/>
          <p:nvPr/>
        </p:nvSpPr>
        <p:spPr>
          <a:xfrm>
            <a:off x="4896553" y="1423797"/>
            <a:ext cx="3959406" cy="111649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rPr>
              <a:t>4.1</a:t>
            </a:r>
            <a:r>
              <a:rPr lang="zh-CN" altLang="zh-CN" sz="1400" dirty="0">
                <a:solidFill>
                  <a:schemeClr val="tx1"/>
                </a:solidFill>
              </a:rPr>
              <a:t>输入公钥</a:t>
            </a:r>
            <a:r>
              <a:rPr lang="zh-CN" altLang="en-US" sz="1400" dirty="0">
                <a:solidFill>
                  <a:schemeClr val="tx1"/>
                </a:solidFill>
              </a:rPr>
              <a:t>、某发送方隐藏结构的公有部分、</a:t>
            </a:r>
            <a:r>
              <a:rPr lang="zh-CN" altLang="zh-CN" sz="1400" dirty="0">
                <a:solidFill>
                  <a:schemeClr val="tx1"/>
                </a:solidFill>
              </a:rPr>
              <a:t>可搜索密文和</a:t>
            </a:r>
            <a:r>
              <a:rPr lang="zh-CN" altLang="en-US" sz="1400" dirty="0">
                <a:solidFill>
                  <a:schemeClr val="tx1"/>
                </a:solidFill>
              </a:rPr>
              <a:t>检索</a:t>
            </a:r>
            <a:r>
              <a:rPr lang="zh-CN" altLang="zh-CN" sz="1400" dirty="0">
                <a:solidFill>
                  <a:schemeClr val="tx1"/>
                </a:solidFill>
              </a:rPr>
              <a:t>陷门，</a:t>
            </a:r>
            <a:r>
              <a:rPr lang="zh-CN" altLang="en-US" sz="1400" dirty="0">
                <a:solidFill>
                  <a:schemeClr val="tx1"/>
                </a:solidFill>
              </a:rPr>
              <a:t>运行</a:t>
            </a:r>
            <a:r>
              <a:rPr lang="en-US" altLang="zh-CN" sz="1400" dirty="0" err="1">
                <a:solidFill>
                  <a:schemeClr val="tx1"/>
                </a:solidFill>
              </a:rPr>
              <a:t>StructuredSearch</a:t>
            </a:r>
            <a:r>
              <a:rPr lang="zh-CN" altLang="en-US" sz="1400" dirty="0">
                <a:solidFill>
                  <a:schemeClr val="tx1"/>
                </a:solidFill>
              </a:rPr>
              <a:t>算法，找到该发送方生成的所有满足条件的密文；</a:t>
            </a:r>
            <a:endParaRPr lang="en-US" altLang="zh-CN" sz="1400" dirty="0">
              <a:solidFill>
                <a:schemeClr val="tx1"/>
              </a:solidFill>
            </a:endParaRPr>
          </a:p>
          <a:p>
            <a:r>
              <a:rPr lang="en-US" altLang="zh-CN" sz="1400" dirty="0">
                <a:solidFill>
                  <a:schemeClr val="tx1"/>
                </a:solidFill>
              </a:rPr>
              <a:t>4.2</a:t>
            </a:r>
            <a:r>
              <a:rPr lang="zh-CN" altLang="en-US" sz="1400" dirty="0">
                <a:solidFill>
                  <a:schemeClr val="tx1"/>
                </a:solidFill>
              </a:rPr>
              <a:t>针对所有发送方，执行步骤</a:t>
            </a:r>
            <a:r>
              <a:rPr lang="en-US" altLang="zh-CN" sz="1400" dirty="0">
                <a:solidFill>
                  <a:schemeClr val="tx1"/>
                </a:solidFill>
              </a:rPr>
              <a:t>4.1</a:t>
            </a:r>
            <a:r>
              <a:rPr lang="zh-CN" altLang="en-US" sz="1400" dirty="0">
                <a:solidFill>
                  <a:schemeClr val="tx1"/>
                </a:solidFill>
              </a:rPr>
              <a:t>；</a:t>
            </a:r>
            <a:endParaRPr lang="en-US" altLang="zh-CN" sz="1400" dirty="0">
              <a:solidFill>
                <a:schemeClr val="tx1"/>
              </a:solidFill>
            </a:endParaRPr>
          </a:p>
          <a:p>
            <a:r>
              <a:rPr lang="en-US" altLang="zh-CN" sz="1400" dirty="0">
                <a:solidFill>
                  <a:schemeClr val="tx1"/>
                </a:solidFill>
              </a:rPr>
              <a:t>4.3</a:t>
            </a:r>
            <a:r>
              <a:rPr lang="zh-CN" altLang="en-US" sz="1400" dirty="0">
                <a:solidFill>
                  <a:schemeClr val="tx1"/>
                </a:solidFill>
              </a:rPr>
              <a:t>返回检索出的加密文件；</a:t>
            </a:r>
            <a:endParaRPr lang="zh-CN" altLang="zh-CN" sz="1400" dirty="0">
              <a:solidFill>
                <a:schemeClr val="tx1"/>
              </a:solidFill>
            </a:endParaRPr>
          </a:p>
        </p:txBody>
      </p:sp>
    </p:spTree>
    <p:extLst>
      <p:ext uri="{BB962C8B-B14F-4D97-AF65-F5344CB8AC3E}">
        <p14:creationId xmlns:p14="http://schemas.microsoft.com/office/powerpoint/2010/main" val="10562953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SPCHS</a:t>
            </a:r>
            <a:r>
              <a:rPr lang="zh-CN" altLang="en-US" dirty="0"/>
              <a:t>实例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7" y="1124744"/>
            <a:ext cx="7918519" cy="5616624"/>
          </a:xfrm>
          <a:prstGeom prst="rect">
            <a:avLst/>
          </a:prstGeom>
        </p:spPr>
      </p:pic>
    </p:spTree>
    <p:extLst>
      <p:ext uri="{BB962C8B-B14F-4D97-AF65-F5344CB8AC3E}">
        <p14:creationId xmlns:p14="http://schemas.microsoft.com/office/powerpoint/2010/main" val="199056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密码法的核心内容</a:t>
            </a:r>
          </a:p>
        </p:txBody>
      </p:sp>
      <p:sp>
        <p:nvSpPr>
          <p:cNvPr id="3" name="内容占位符 2"/>
          <p:cNvSpPr>
            <a:spLocks noGrp="1"/>
          </p:cNvSpPr>
          <p:nvPr>
            <p:ph idx="1"/>
          </p:nvPr>
        </p:nvSpPr>
        <p:spPr>
          <a:xfrm>
            <a:off x="1043608" y="1484784"/>
            <a:ext cx="7890080" cy="4800600"/>
          </a:xfrm>
        </p:spPr>
        <p:txBody>
          <a:bodyPr>
            <a:normAutofit lnSpcReduction="10000"/>
          </a:bodyPr>
          <a:lstStyle/>
          <a:p>
            <a:r>
              <a:rPr lang="zh-CN" altLang="en-US" dirty="0"/>
              <a:t>明确规定了密码的发展扶持政策</a:t>
            </a:r>
            <a:endParaRPr lang="en-US" altLang="zh-CN" dirty="0"/>
          </a:p>
          <a:p>
            <a:pPr lvl="1"/>
            <a:r>
              <a:rPr lang="zh-CN" altLang="en-US" dirty="0"/>
              <a:t>国家鼓励和支持密码科学技术创新、研究和应用；保护密码领域的知识产权</a:t>
            </a:r>
            <a:endParaRPr lang="en-US" altLang="zh-CN" dirty="0"/>
          </a:p>
          <a:p>
            <a:pPr lvl="1"/>
            <a:r>
              <a:rPr lang="zh-CN" altLang="en-US" dirty="0"/>
              <a:t>国家加强密码人才培养，表彰具有突出贡献的密码人才和组织</a:t>
            </a:r>
            <a:endParaRPr lang="en-US" altLang="zh-CN" dirty="0"/>
          </a:p>
          <a:p>
            <a:pPr lvl="1"/>
            <a:r>
              <a:rPr lang="zh-CN" altLang="en-US" dirty="0"/>
              <a:t>国家加强密码安全教育，并将其纳入国民教育体系和公务员教育培训体系</a:t>
            </a:r>
            <a:endParaRPr lang="en-US" altLang="zh-CN" dirty="0"/>
          </a:p>
          <a:p>
            <a:pPr lvl="1"/>
            <a:r>
              <a:rPr lang="zh-CN" altLang="en-US" dirty="0"/>
              <a:t>县级以上单位将密码工作纳入财政预算</a:t>
            </a:r>
            <a:endParaRPr lang="en-US" altLang="zh-CN" dirty="0"/>
          </a:p>
          <a:p>
            <a:pPr lvl="1"/>
            <a:r>
              <a:rPr lang="zh-CN" altLang="en-US" dirty="0"/>
              <a:t>国家鼓励商用密码的研发、学术交流与推广应用，并鼓励相关行业标准的制定与国际标准的竞争</a:t>
            </a:r>
            <a:endParaRPr lang="en-US" altLang="zh-CN" dirty="0"/>
          </a:p>
        </p:txBody>
      </p:sp>
    </p:spTree>
    <p:extLst>
      <p:ext uri="{BB962C8B-B14F-4D97-AF65-F5344CB8AC3E}">
        <p14:creationId xmlns:p14="http://schemas.microsoft.com/office/powerpoint/2010/main" val="1853865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SPCHS</a:t>
            </a:r>
            <a:r>
              <a:rPr lang="zh-CN" altLang="en-US" dirty="0"/>
              <a:t>存在的问题</a:t>
            </a:r>
          </a:p>
        </p:txBody>
      </p:sp>
      <p:sp>
        <p:nvSpPr>
          <p:cNvPr id="3" name="内容占位符 2"/>
          <p:cNvSpPr>
            <a:spLocks noGrp="1"/>
          </p:cNvSpPr>
          <p:nvPr>
            <p:ph idx="1"/>
          </p:nvPr>
        </p:nvSpPr>
        <p:spPr/>
        <p:txBody>
          <a:bodyPr/>
          <a:lstStyle/>
          <a:p>
            <a:r>
              <a:rPr lang="zh-CN" altLang="en-US" dirty="0"/>
              <a:t>本地私有状态问题</a:t>
            </a:r>
          </a:p>
          <a:p>
            <a:pPr lvl="1"/>
            <a:r>
              <a:rPr lang="zh-CN" altLang="en-US" dirty="0"/>
              <a:t>为了隐藏结构的生成，用户需要存储和更新私有信息</a:t>
            </a:r>
          </a:p>
          <a:p>
            <a:r>
              <a:rPr lang="zh-CN" altLang="en-US" dirty="0"/>
              <a:t>仅支持关键字的精确查找</a:t>
            </a:r>
          </a:p>
          <a:p>
            <a:pPr lvl="1"/>
            <a:r>
              <a:rPr lang="zh-CN" altLang="en-US" dirty="0"/>
              <a:t>快速的模糊搜索、范围搜索、子集检索等等</a:t>
            </a:r>
          </a:p>
          <a:p>
            <a:r>
              <a:rPr lang="zh-CN" altLang="en-US" dirty="0"/>
              <a:t>学术界提出的可搜索加密难以适用于数据库</a:t>
            </a:r>
          </a:p>
          <a:p>
            <a:pPr lvl="1"/>
            <a:r>
              <a:rPr lang="zh-CN" altLang="en-US" dirty="0"/>
              <a:t>两者索引的建立模式截然不同</a:t>
            </a:r>
          </a:p>
        </p:txBody>
      </p:sp>
    </p:spTree>
    <p:extLst>
      <p:ext uri="{BB962C8B-B14F-4D97-AF65-F5344CB8AC3E}">
        <p14:creationId xmlns:p14="http://schemas.microsoft.com/office/powerpoint/2010/main" val="6283958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r>
              <a:rPr lang="zh-CN" altLang="en-US" dirty="0"/>
              <a:t>可搜索加密是加密数据外包存储的重要支撑技术</a:t>
            </a:r>
          </a:p>
          <a:p>
            <a:r>
              <a:rPr lang="zh-CN" altLang="en-US" dirty="0"/>
              <a:t>可搜索加密研究的博弈焦点：</a:t>
            </a:r>
          </a:p>
          <a:p>
            <a:pPr lvl="1"/>
            <a:r>
              <a:rPr lang="zh-CN" altLang="en-US" dirty="0"/>
              <a:t>性能</a:t>
            </a:r>
          </a:p>
          <a:p>
            <a:pPr lvl="1"/>
            <a:r>
              <a:rPr lang="zh-CN" altLang="en-US" dirty="0"/>
              <a:t>安全性</a:t>
            </a:r>
          </a:p>
          <a:p>
            <a:pPr lvl="1"/>
            <a:r>
              <a:rPr lang="zh-CN" altLang="en-US" dirty="0"/>
              <a:t>检索多样性</a:t>
            </a:r>
          </a:p>
          <a:p>
            <a:r>
              <a:rPr lang="zh-CN" altLang="en-US" dirty="0"/>
              <a:t>可搜索加密应用的博弈焦点：</a:t>
            </a:r>
          </a:p>
          <a:p>
            <a:pPr lvl="1"/>
            <a:r>
              <a:rPr lang="zh-CN" altLang="en-US" dirty="0"/>
              <a:t>基于数据语义的数据库索引建立模式与可搜索加密的隐藏结构索引模式不兼容</a:t>
            </a:r>
          </a:p>
        </p:txBody>
      </p:sp>
    </p:spTree>
    <p:extLst>
      <p:ext uri="{BB962C8B-B14F-4D97-AF65-F5344CB8AC3E}">
        <p14:creationId xmlns:p14="http://schemas.microsoft.com/office/powerpoint/2010/main" val="18073361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57290" y="2143116"/>
            <a:ext cx="7406640" cy="1472184"/>
          </a:xfrm>
        </p:spPr>
        <p:txBody>
          <a:bodyPr/>
          <a:lstStyle/>
          <a:p>
            <a:r>
              <a:rPr lang="zh-CN" altLang="en-US" dirty="0"/>
              <a:t>加密云邮件系统</a:t>
            </a:r>
          </a:p>
        </p:txBody>
      </p:sp>
      <p:sp>
        <p:nvSpPr>
          <p:cNvPr id="2" name="矩形 1">
            <a:extLst>
              <a:ext uri="{FF2B5EF4-FFF2-40B4-BE49-F238E27FC236}">
                <a16:creationId xmlns:a16="http://schemas.microsoft.com/office/drawing/2014/main" id="{271A61CF-924C-4E76-A06E-DA464F2CEE04}"/>
              </a:ext>
            </a:extLst>
          </p:cNvPr>
          <p:cNvSpPr/>
          <p:nvPr/>
        </p:nvSpPr>
        <p:spPr>
          <a:xfrm>
            <a:off x="1187624" y="4365104"/>
            <a:ext cx="7848872" cy="1815882"/>
          </a:xfrm>
          <a:prstGeom prst="rect">
            <a:avLst/>
          </a:prstGeom>
        </p:spPr>
        <p:txBody>
          <a:bodyPr wrap="square">
            <a:spAutoFit/>
          </a:bodyPr>
          <a:lstStyle/>
          <a:p>
            <a:r>
              <a:rPr lang="en-US" altLang="zh-CN" sz="1600" dirty="0">
                <a:solidFill>
                  <a:srgbClr val="000000"/>
                </a:solidFill>
                <a:latin typeface="TimesNewRomanPSMT"/>
              </a:rPr>
              <a:t>Peng Xu, Hai </a:t>
            </a:r>
            <a:r>
              <a:rPr lang="en-US" altLang="zh-CN" sz="1600" dirty="0" err="1">
                <a:solidFill>
                  <a:srgbClr val="000000"/>
                </a:solidFill>
                <a:latin typeface="TimesNewRomanPSMT"/>
              </a:rPr>
              <a:t>Jin</a:t>
            </a:r>
            <a:r>
              <a:rPr lang="en-US" altLang="zh-CN" sz="1600" dirty="0">
                <a:solidFill>
                  <a:srgbClr val="000000"/>
                </a:solidFill>
                <a:latin typeface="TimesNewRomanPSMT"/>
              </a:rPr>
              <a:t>, </a:t>
            </a:r>
            <a:r>
              <a:rPr lang="en-US" altLang="zh-CN" sz="1600" dirty="0" err="1">
                <a:solidFill>
                  <a:srgbClr val="000000"/>
                </a:solidFill>
                <a:latin typeface="TimesNewRomanPSMT"/>
              </a:rPr>
              <a:t>Qianhong</a:t>
            </a:r>
            <a:r>
              <a:rPr lang="en-US" altLang="zh-CN" sz="1600" dirty="0">
                <a:solidFill>
                  <a:srgbClr val="000000"/>
                </a:solidFill>
                <a:latin typeface="TimesNewRomanPSMT"/>
              </a:rPr>
              <a:t> Wu, Wei Wang, Public-Key Encryption with Fuzzy Keyword</a:t>
            </a:r>
            <a:br>
              <a:rPr lang="en-US" altLang="zh-CN" sz="1600" dirty="0">
                <a:solidFill>
                  <a:srgbClr val="000000"/>
                </a:solidFill>
                <a:latin typeface="TimesNewRomanPSMT"/>
              </a:rPr>
            </a:br>
            <a:r>
              <a:rPr lang="en-US" altLang="zh-CN" sz="1600" dirty="0">
                <a:solidFill>
                  <a:srgbClr val="000000"/>
                </a:solidFill>
                <a:latin typeface="TimesNewRomanPSMT"/>
              </a:rPr>
              <a:t>Search: A Provably Secure </a:t>
            </a:r>
            <a:r>
              <a:rPr lang="en-US" altLang="zh-CN" sz="1600" dirty="0" err="1">
                <a:solidFill>
                  <a:srgbClr val="000000"/>
                </a:solidFill>
                <a:latin typeface="TimesNewRomanPSMT"/>
              </a:rPr>
              <a:t>Schemeunder</a:t>
            </a:r>
            <a:r>
              <a:rPr lang="en-US" altLang="zh-CN" sz="1600" dirty="0">
                <a:solidFill>
                  <a:srgbClr val="000000"/>
                </a:solidFill>
                <a:latin typeface="TimesNewRomanPSMT"/>
              </a:rPr>
              <a:t> Keyword Guessing Attack, IEEE Transactions on</a:t>
            </a:r>
            <a:br>
              <a:rPr lang="en-US" altLang="zh-CN" sz="1600" dirty="0">
                <a:solidFill>
                  <a:srgbClr val="000000"/>
                </a:solidFill>
                <a:latin typeface="TimesNewRomanPSMT"/>
              </a:rPr>
            </a:br>
            <a:r>
              <a:rPr lang="en-US" altLang="zh-CN" sz="1600" dirty="0">
                <a:solidFill>
                  <a:srgbClr val="000000"/>
                </a:solidFill>
                <a:latin typeface="TimesNewRomanPSMT"/>
              </a:rPr>
              <a:t>Computers, 62(11), pp. 2266-2277, 2013.</a:t>
            </a:r>
          </a:p>
          <a:p>
            <a:br>
              <a:rPr lang="en-US" altLang="zh-CN" sz="1600" dirty="0">
                <a:solidFill>
                  <a:srgbClr val="000000"/>
                </a:solidFill>
                <a:latin typeface="TimesNewRomanPSMT"/>
              </a:rPr>
            </a:br>
            <a:r>
              <a:rPr lang="en-US" altLang="zh-CN" sz="1600" dirty="0">
                <a:solidFill>
                  <a:srgbClr val="303030"/>
                </a:solidFill>
                <a:latin typeface="TimesNewRomanPSMT"/>
              </a:rPr>
              <a:t>Peng Xu, Jun Xu, Wei Wang, Hai </a:t>
            </a:r>
            <a:r>
              <a:rPr lang="en-US" altLang="zh-CN" sz="1600" dirty="0" err="1">
                <a:solidFill>
                  <a:srgbClr val="303030"/>
                </a:solidFill>
                <a:latin typeface="TimesNewRomanPSMT"/>
              </a:rPr>
              <a:t>Jin</a:t>
            </a:r>
            <a:r>
              <a:rPr lang="en-US" altLang="zh-CN" sz="1600" dirty="0">
                <a:solidFill>
                  <a:srgbClr val="303030"/>
                </a:solidFill>
                <a:latin typeface="TimesNewRomanPSMT"/>
              </a:rPr>
              <a:t>, Willy Susilo, </a:t>
            </a:r>
            <a:r>
              <a:rPr lang="en-US" altLang="zh-CN" sz="1600" dirty="0" err="1">
                <a:solidFill>
                  <a:srgbClr val="303030"/>
                </a:solidFill>
                <a:latin typeface="TimesNewRomanPSMT"/>
              </a:rPr>
              <a:t>Deqing</a:t>
            </a:r>
            <a:r>
              <a:rPr lang="en-US" altLang="zh-CN" sz="1600" dirty="0">
                <a:solidFill>
                  <a:srgbClr val="303030"/>
                </a:solidFill>
                <a:latin typeface="TimesNewRomanPSMT"/>
              </a:rPr>
              <a:t> Zou, Generally Hybrid Proxy Re-Encryption: A Secure Data Sharing among Cryptographic Clouds, ASIACCS 2016, 913-918.</a:t>
            </a:r>
            <a:r>
              <a:rPr lang="en-US" altLang="zh-CN" sz="1600" dirty="0"/>
              <a:t> </a:t>
            </a:r>
            <a:br>
              <a:rPr lang="en-US" altLang="zh-CN" sz="1600" dirty="0"/>
            </a:br>
            <a:endParaRPr lang="zh-CN" altLang="en-US" sz="1600" dirty="0"/>
          </a:p>
        </p:txBody>
      </p:sp>
    </p:spTree>
    <p:extLst>
      <p:ext uri="{BB962C8B-B14F-4D97-AF65-F5344CB8AC3E}">
        <p14:creationId xmlns:p14="http://schemas.microsoft.com/office/powerpoint/2010/main" val="37824643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44624"/>
            <a:ext cx="7643192" cy="1008112"/>
          </a:xfrm>
        </p:spPr>
        <p:txBody>
          <a:bodyPr/>
          <a:lstStyle/>
          <a:p>
            <a:r>
              <a:rPr kumimoji="1" lang="zh-CN" altLang="en-US" dirty="0">
                <a:latin typeface="微软雅黑" panose="020B0503020204020204" pitchFamily="34" charset="-122"/>
                <a:ea typeface="微软雅黑" panose="020B0503020204020204" pitchFamily="34" charset="-122"/>
              </a:rPr>
              <a:t>云邮件系统的商业价值</a:t>
            </a:r>
          </a:p>
        </p:txBody>
      </p:sp>
      <p:sp>
        <p:nvSpPr>
          <p:cNvPr id="3" name="内容占位符 2"/>
          <p:cNvSpPr>
            <a:spLocks noGrp="1"/>
          </p:cNvSpPr>
          <p:nvPr>
            <p:ph idx="1"/>
          </p:nvPr>
        </p:nvSpPr>
        <p:spPr>
          <a:xfrm>
            <a:off x="1043608" y="1124744"/>
            <a:ext cx="7776864" cy="4525963"/>
          </a:xfrm>
        </p:spPr>
        <p:txBody>
          <a:bodyPr/>
          <a:lstStyle/>
          <a:p>
            <a:r>
              <a:rPr kumimoji="1" lang="zh-CN" altLang="en-US" dirty="0">
                <a:latin typeface="微软雅黑" panose="020B0503020204020204" pitchFamily="34" charset="-122"/>
                <a:ea typeface="微软雅黑" panose="020B0503020204020204" pitchFamily="34" charset="-122"/>
              </a:rPr>
              <a:t>云邮件系统：通过租用云平台，减少自构建邮件系统的成本</a:t>
            </a:r>
          </a:p>
        </p:txBody>
      </p:sp>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43400" y="3429000"/>
            <a:ext cx="3970784" cy="3171385"/>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1525" y="2852936"/>
            <a:ext cx="3458886" cy="2395116"/>
          </a:xfrm>
          <a:prstGeom prst="rect">
            <a:avLst/>
          </a:prstGeom>
        </p:spPr>
      </p:pic>
    </p:spTree>
    <p:extLst>
      <p:ext uri="{BB962C8B-B14F-4D97-AF65-F5344CB8AC3E}">
        <p14:creationId xmlns:p14="http://schemas.microsoft.com/office/powerpoint/2010/main" val="1244587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2" y="44624"/>
            <a:ext cx="7571187" cy="1008112"/>
          </a:xfrm>
        </p:spPr>
        <p:txBody>
          <a:bodyPr/>
          <a:lstStyle/>
          <a:p>
            <a:r>
              <a:rPr kumimoji="1" lang="zh-CN" altLang="en-US" dirty="0">
                <a:latin typeface="微软雅黑" panose="020B0503020204020204" pitchFamily="34" charset="-122"/>
                <a:ea typeface="微软雅黑" panose="020B0503020204020204" pitchFamily="34" charset="-122"/>
              </a:rPr>
              <a:t>云邮件系统的商业价值</a:t>
            </a:r>
          </a:p>
        </p:txBody>
      </p:sp>
      <p:sp>
        <p:nvSpPr>
          <p:cNvPr id="3" name="内容占位符 2"/>
          <p:cNvSpPr>
            <a:spLocks noGrp="1"/>
          </p:cNvSpPr>
          <p:nvPr>
            <p:ph idx="1"/>
          </p:nvPr>
        </p:nvSpPr>
        <p:spPr>
          <a:xfrm>
            <a:off x="1115616" y="1124744"/>
            <a:ext cx="8028384" cy="5733256"/>
          </a:xfrm>
        </p:spPr>
        <p:txBody>
          <a:bodyPr/>
          <a:lstStyle/>
          <a:p>
            <a:r>
              <a:rPr kumimoji="1" lang="zh-CN" altLang="en-US" dirty="0">
                <a:latin typeface="微软雅黑" panose="020B0503020204020204" pitchFamily="34" charset="-122"/>
                <a:ea typeface="微软雅黑" panose="020B0503020204020204" pitchFamily="34" charset="-122"/>
              </a:rPr>
              <a:t>一个快速发展的领域</a:t>
            </a:r>
            <a:endParaRPr kumimoji="1" lang="en-US" altLang="zh-CN" dirty="0">
              <a:latin typeface="微软雅黑" panose="020B0503020204020204" pitchFamily="34" charset="-122"/>
              <a:ea typeface="微软雅黑" panose="020B0503020204020204" pitchFamily="34" charset="-122"/>
            </a:endParaRPr>
          </a:p>
        </p:txBody>
      </p:sp>
      <p:pic>
        <p:nvPicPr>
          <p:cNvPr id="6" name="图片 5"/>
          <p:cNvPicPr/>
          <p:nvPr/>
        </p:nvPicPr>
        <p:blipFill>
          <a:blip r:embed="rId2"/>
          <a:stretch>
            <a:fillRect/>
          </a:stretch>
        </p:blipFill>
        <p:spPr>
          <a:xfrm>
            <a:off x="2492653" y="2587284"/>
            <a:ext cx="5274310" cy="2115835"/>
          </a:xfrm>
          <a:prstGeom prst="rect">
            <a:avLst/>
          </a:prstGeom>
        </p:spPr>
      </p:pic>
      <p:sp>
        <p:nvSpPr>
          <p:cNvPr id="7" name="TextBox 6"/>
          <p:cNvSpPr txBox="1"/>
          <p:nvPr/>
        </p:nvSpPr>
        <p:spPr>
          <a:xfrm>
            <a:off x="4860032" y="3823417"/>
            <a:ext cx="2232248" cy="400110"/>
          </a:xfrm>
          <a:prstGeom prst="rect">
            <a:avLst/>
          </a:prstGeom>
          <a:noFill/>
        </p:spPr>
        <p:txBody>
          <a:bodyPr wrap="square" rtlCol="0">
            <a:spAutoFit/>
          </a:bodyPr>
          <a:lstStyle/>
          <a:p>
            <a:r>
              <a:rPr lang="en-US" altLang="zh-CN" sz="2000" b="1" dirty="0">
                <a:solidFill>
                  <a:srgbClr val="FF0000"/>
                </a:solidFill>
                <a:latin typeface="Verdana"/>
                <a:ea typeface="微软雅黑"/>
                <a:cs typeface="Verdana"/>
              </a:rPr>
              <a:t>From </a:t>
            </a:r>
            <a:r>
              <a:rPr lang="en-US" altLang="zh-CN" sz="2000" b="1" dirty="0" err="1">
                <a:solidFill>
                  <a:srgbClr val="FF0000"/>
                </a:solidFill>
                <a:latin typeface="Verdana"/>
                <a:ea typeface="微软雅黑"/>
                <a:cs typeface="Verdana"/>
              </a:rPr>
              <a:t>Radicati</a:t>
            </a:r>
            <a:endParaRPr lang="zh-CN" altLang="en-US" sz="2000" b="1" dirty="0">
              <a:solidFill>
                <a:srgbClr val="FF0000"/>
              </a:solidFill>
              <a:latin typeface="Verdana"/>
              <a:ea typeface="微软雅黑"/>
              <a:cs typeface="Verdana"/>
            </a:endParaRPr>
          </a:p>
        </p:txBody>
      </p:sp>
      <p:pic>
        <p:nvPicPr>
          <p:cNvPr id="8" name="图片 7" descr="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5" y="1879202"/>
            <a:ext cx="7416823" cy="568421"/>
          </a:xfrm>
          <a:prstGeom prst="rect">
            <a:avLst/>
          </a:prstGeom>
        </p:spPr>
      </p:pic>
      <p:pic>
        <p:nvPicPr>
          <p:cNvPr id="11" name="图片 10" descr="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3" y="4954116"/>
            <a:ext cx="7416825" cy="611330"/>
          </a:xfrm>
          <a:prstGeom prst="rect">
            <a:avLst/>
          </a:prstGeom>
        </p:spPr>
      </p:pic>
      <p:pic>
        <p:nvPicPr>
          <p:cNvPr id="12" name="图片 11" descr="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3" y="5695625"/>
            <a:ext cx="7416825" cy="829719"/>
          </a:xfrm>
          <a:prstGeom prst="rect">
            <a:avLst/>
          </a:prstGeom>
          <a:noFill/>
          <a:ln>
            <a:solidFill>
              <a:schemeClr val="tx1">
                <a:alpha val="80000"/>
              </a:schemeClr>
            </a:solidFill>
          </a:ln>
        </p:spPr>
      </p:pic>
      <p:sp>
        <p:nvSpPr>
          <p:cNvPr id="30" name="爆炸形 2 29"/>
          <p:cNvSpPr/>
          <p:nvPr/>
        </p:nvSpPr>
        <p:spPr>
          <a:xfrm>
            <a:off x="7972602" y="1563906"/>
            <a:ext cx="822960" cy="822960"/>
          </a:xfrm>
          <a:prstGeom prst="irregularSeal2">
            <a:avLst/>
          </a:prstGeom>
          <a:noFill/>
          <a:ln>
            <a:solidFill>
              <a:schemeClr val="tx1">
                <a:alpha val="80000"/>
              </a:schemeClr>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31" name="爆炸形 2 30"/>
          <p:cNvSpPr/>
          <p:nvPr/>
        </p:nvSpPr>
        <p:spPr>
          <a:xfrm>
            <a:off x="6269320" y="2492896"/>
            <a:ext cx="822960" cy="822960"/>
          </a:xfrm>
          <a:prstGeom prst="irregularSeal2">
            <a:avLst/>
          </a:prstGeom>
          <a:noFill/>
          <a:ln>
            <a:solidFill>
              <a:schemeClr val="tx1">
                <a:alpha val="80000"/>
              </a:schemeClr>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32" name="爆炸形 2 31"/>
          <p:cNvSpPr/>
          <p:nvPr/>
        </p:nvSpPr>
        <p:spPr>
          <a:xfrm>
            <a:off x="4306848" y="4636700"/>
            <a:ext cx="822960" cy="822960"/>
          </a:xfrm>
          <a:prstGeom prst="irregularSeal2">
            <a:avLst/>
          </a:prstGeom>
          <a:noFill/>
          <a:ln>
            <a:solidFill>
              <a:schemeClr val="tx1">
                <a:alpha val="80000"/>
              </a:schemeClr>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33" name="爆炸形 2 32"/>
          <p:cNvSpPr/>
          <p:nvPr/>
        </p:nvSpPr>
        <p:spPr>
          <a:xfrm>
            <a:off x="2195736" y="6035040"/>
            <a:ext cx="1584176" cy="822960"/>
          </a:xfrm>
          <a:prstGeom prst="irregularSeal2">
            <a:avLst/>
          </a:prstGeom>
          <a:noFill/>
          <a:ln>
            <a:solidFill>
              <a:schemeClr val="tx1">
                <a:alpha val="80000"/>
              </a:schemeClr>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1080656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4624"/>
            <a:ext cx="7571184" cy="1008112"/>
          </a:xfrm>
        </p:spPr>
        <p:txBody>
          <a:bodyPr/>
          <a:lstStyle/>
          <a:p>
            <a:r>
              <a:rPr kumimoji="1" lang="zh-CN" altLang="en-US" dirty="0">
                <a:latin typeface="微软雅黑" panose="020B0503020204020204" pitchFamily="34" charset="-122"/>
                <a:ea typeface="微软雅黑" panose="020B0503020204020204" pitchFamily="34" charset="-122"/>
              </a:rPr>
              <a:t>云邮件系统的商业价值</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1259632" y="1124744"/>
            <a:ext cx="7437512" cy="4525963"/>
          </a:xfrm>
        </p:spPr>
        <p:txBody>
          <a:bodyPr/>
          <a:lstStyle/>
          <a:p>
            <a:pPr marL="342900" lvl="1" indent="-342900">
              <a:buFont typeface="Arial" charset="0"/>
              <a:buChar char="•"/>
            </a:pPr>
            <a:r>
              <a:rPr kumimoji="1" lang="zh-CN" altLang="en-US" dirty="0">
                <a:solidFill>
                  <a:srgbClr val="FF0000"/>
                </a:solidFill>
                <a:latin typeface="微软雅黑" panose="020B0503020204020204" pitchFamily="34" charset="-122"/>
                <a:ea typeface="微软雅黑" panose="020B0503020204020204" pitchFamily="34" charset="-122"/>
              </a:rPr>
              <a:t>低廉的成本</a:t>
            </a:r>
          </a:p>
          <a:p>
            <a:endParaRPr lang="zh-CN" altLang="en-US" dirty="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054399"/>
            <a:ext cx="6982544" cy="2598737"/>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7961" dir="2700000" algn="ctr" rotWithShape="0">
                    <a:srgbClr val="FF0000">
                      <a:gamma/>
                      <a:shade val="60000"/>
                      <a:invGamma/>
                      <a:alpha val="74998"/>
                    </a:srgbClr>
                  </a:outerShdw>
                </a:effectLst>
              </a14:hiddenEffects>
            </a:ext>
          </a:extLst>
        </p:spPr>
      </p:pic>
      <p:sp>
        <p:nvSpPr>
          <p:cNvPr id="5" name="爆炸形 2 4"/>
          <p:cNvSpPr/>
          <p:nvPr/>
        </p:nvSpPr>
        <p:spPr>
          <a:xfrm>
            <a:off x="7452320" y="2708920"/>
            <a:ext cx="1224136" cy="2304256"/>
          </a:xfrm>
          <a:prstGeom prst="irregularSeal2">
            <a:avLst/>
          </a:prstGeom>
          <a:noFill/>
          <a:ln>
            <a:solidFill>
              <a:srgbClr val="FF0000">
                <a:alpha val="80000"/>
              </a:srgbClr>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10921072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4624"/>
            <a:ext cx="7571184" cy="1008112"/>
          </a:xfrm>
        </p:spPr>
        <p:txBody>
          <a:bodyPr/>
          <a:lstStyle/>
          <a:p>
            <a:r>
              <a:rPr kumimoji="1" lang="zh-CN" altLang="en-US" dirty="0">
                <a:latin typeface="微软雅黑" panose="020B0503020204020204" pitchFamily="34" charset="-122"/>
                <a:ea typeface="微软雅黑" panose="020B0503020204020204" pitchFamily="34" charset="-122"/>
              </a:rPr>
              <a:t>邮件系统面临的威胁</a:t>
            </a:r>
          </a:p>
        </p:txBody>
      </p:sp>
      <p:sp>
        <p:nvSpPr>
          <p:cNvPr id="3" name="内容占位符 2"/>
          <p:cNvSpPr>
            <a:spLocks noGrp="1"/>
          </p:cNvSpPr>
          <p:nvPr>
            <p:ph idx="1"/>
          </p:nvPr>
        </p:nvSpPr>
        <p:spPr>
          <a:xfrm>
            <a:off x="1115616" y="1124744"/>
            <a:ext cx="7848872" cy="5733256"/>
          </a:xfrm>
        </p:spPr>
        <p:txBody>
          <a:bodyPr>
            <a:normAutofit fontScale="77500" lnSpcReduction="20000"/>
          </a:bodyPr>
          <a:lstStyle/>
          <a:p>
            <a:r>
              <a:rPr kumimoji="1" lang="zh-CN" altLang="en-US" sz="3600" dirty="0">
                <a:latin typeface="Times New Roman" panose="02020603050405020304" pitchFamily="18" charset="0"/>
                <a:ea typeface="微软雅黑" panose="020B0503020204020204" pitchFamily="34" charset="-122"/>
              </a:rPr>
              <a:t>邮件系统的保密性一直以来都是热点问题</a:t>
            </a:r>
            <a:endParaRPr kumimoji="1" lang="en-US" altLang="zh-CN" sz="3600" dirty="0">
              <a:latin typeface="Times New Roman" panose="02020603050405020304" pitchFamily="18" charset="0"/>
              <a:ea typeface="微软雅黑" panose="020B0503020204020204" pitchFamily="34" charset="-122"/>
            </a:endParaRPr>
          </a:p>
          <a:p>
            <a:r>
              <a:rPr kumimoji="1" lang="zh-CN" altLang="en-US" sz="3600" dirty="0">
                <a:latin typeface="Times New Roman" panose="02020603050405020304" pitchFamily="18" charset="0"/>
                <a:ea typeface="微软雅黑" panose="020B0503020204020204" pitchFamily="34" charset="-122"/>
              </a:rPr>
              <a:t>邮件服务器端的泄漏事故屡见不鲜</a:t>
            </a:r>
            <a:endParaRPr kumimoji="1" lang="en-US" altLang="zh-CN" sz="3600" dirty="0">
              <a:latin typeface="Times New Roman" panose="02020603050405020304" pitchFamily="18" charset="0"/>
              <a:ea typeface="微软雅黑" panose="020B0503020204020204" pitchFamily="34" charset="-122"/>
            </a:endParaRPr>
          </a:p>
          <a:p>
            <a:pPr lvl="1">
              <a:lnSpc>
                <a:spcPct val="120000"/>
              </a:lnSpc>
            </a:pPr>
            <a:r>
              <a:rPr lang="en-US" altLang="zh-CN" sz="2900" dirty="0">
                <a:latin typeface="Times New Roman" panose="02020603050405020304" pitchFamily="18" charset="0"/>
                <a:ea typeface="微软雅黑" panose="020B0503020204020204" pitchFamily="34" charset="-122"/>
              </a:rPr>
              <a:t>2013</a:t>
            </a:r>
            <a:r>
              <a:rPr lang="zh-CN" altLang="zh-CN" sz="2900" dirty="0">
                <a:latin typeface="Times New Roman" panose="02020603050405020304" pitchFamily="18" charset="0"/>
                <a:ea typeface="微软雅黑" panose="020B0503020204020204" pitchFamily="34" charset="-122"/>
              </a:rPr>
              <a:t>年</a:t>
            </a:r>
            <a:r>
              <a:rPr lang="en-US" altLang="zh-CN" sz="2900" dirty="0">
                <a:latin typeface="Times New Roman" panose="02020603050405020304" pitchFamily="18" charset="0"/>
                <a:ea typeface="微软雅黑" panose="020B0503020204020204" pitchFamily="34" charset="-122"/>
              </a:rPr>
              <a:t>2</a:t>
            </a:r>
            <a:r>
              <a:rPr lang="zh-CN" altLang="zh-CN" sz="2900" dirty="0">
                <a:latin typeface="Times New Roman" panose="02020603050405020304" pitchFamily="18" charset="0"/>
                <a:ea typeface="微软雅黑" panose="020B0503020204020204" pitchFamily="34" charset="-122"/>
              </a:rPr>
              <a:t>月，因为一些被公之于众的内部邮件，沃尔玛股价周五一度下跌逾</a:t>
            </a:r>
            <a:r>
              <a:rPr lang="en-US" altLang="zh-CN" sz="2900" dirty="0">
                <a:latin typeface="Times New Roman" panose="02020603050405020304" pitchFamily="18" charset="0"/>
                <a:ea typeface="微软雅黑" panose="020B0503020204020204" pitchFamily="34" charset="-122"/>
              </a:rPr>
              <a:t>3% </a:t>
            </a:r>
            <a:endParaRPr lang="zh-CN" altLang="zh-CN" sz="2900" dirty="0">
              <a:latin typeface="Times New Roman" panose="02020603050405020304" pitchFamily="18" charset="0"/>
              <a:ea typeface="微软雅黑" panose="020B0503020204020204" pitchFamily="34" charset="-122"/>
            </a:endParaRPr>
          </a:p>
          <a:p>
            <a:pPr lvl="1">
              <a:lnSpc>
                <a:spcPct val="120000"/>
              </a:lnSpc>
            </a:pPr>
            <a:r>
              <a:rPr lang="en-US" altLang="zh-CN" sz="2900" dirty="0">
                <a:latin typeface="Times New Roman" panose="02020603050405020304" pitchFamily="18" charset="0"/>
                <a:ea typeface="微软雅黑" panose="020B0503020204020204" pitchFamily="34" charset="-122"/>
              </a:rPr>
              <a:t>2012</a:t>
            </a:r>
            <a:r>
              <a:rPr lang="zh-CN" altLang="zh-CN" sz="2900" dirty="0">
                <a:latin typeface="Times New Roman" panose="02020603050405020304" pitchFamily="18" charset="0"/>
                <a:ea typeface="微软雅黑" panose="020B0503020204020204" pitchFamily="34" charset="-122"/>
              </a:rPr>
              <a:t>年</a:t>
            </a:r>
            <a:r>
              <a:rPr lang="en-US" altLang="zh-CN" sz="2900" dirty="0">
                <a:latin typeface="Times New Roman" panose="02020603050405020304" pitchFamily="18" charset="0"/>
                <a:ea typeface="微软雅黑" panose="020B0503020204020204" pitchFamily="34" charset="-122"/>
              </a:rPr>
              <a:t>02</a:t>
            </a:r>
            <a:r>
              <a:rPr lang="zh-CN" altLang="zh-CN" sz="2900" dirty="0">
                <a:latin typeface="Times New Roman" panose="02020603050405020304" pitchFamily="18" charset="0"/>
                <a:ea typeface="微软雅黑" panose="020B0503020204020204" pitchFamily="34" charset="-122"/>
              </a:rPr>
              <a:t>月，叙利亚总统办公室的电子邮箱系统遭到黑客组织攻击，导致数百封邮件外泄</a:t>
            </a:r>
            <a:endParaRPr lang="en-US" altLang="zh-CN" sz="2900" dirty="0">
              <a:latin typeface="Times New Roman" panose="02020603050405020304" pitchFamily="18" charset="0"/>
              <a:ea typeface="微软雅黑" panose="020B0503020204020204" pitchFamily="34" charset="-122"/>
            </a:endParaRPr>
          </a:p>
          <a:p>
            <a:pPr lvl="1">
              <a:lnSpc>
                <a:spcPct val="120000"/>
              </a:lnSpc>
            </a:pPr>
            <a:r>
              <a:rPr lang="en-US" altLang="zh-CN" sz="2900" dirty="0">
                <a:latin typeface="Times New Roman" panose="02020603050405020304" pitchFamily="18" charset="0"/>
                <a:ea typeface="微软雅黑" panose="020B0503020204020204" pitchFamily="34" charset="-122"/>
              </a:rPr>
              <a:t>2009</a:t>
            </a:r>
            <a:r>
              <a:rPr lang="zh-CN" altLang="zh-CN" sz="2900" dirty="0">
                <a:latin typeface="Times New Roman" panose="02020603050405020304" pitchFamily="18" charset="0"/>
                <a:ea typeface="微软雅黑" panose="020B0503020204020204" pitchFamily="34" charset="-122"/>
              </a:rPr>
              <a:t>年丹麦哥本哈根气候变化会议前，英国东英吉利大学气候变化研究人员的邮件泄漏引发人们对相关气候变化报告的质疑，</a:t>
            </a:r>
            <a:r>
              <a:rPr lang="zh-CN" altLang="en-US" sz="2900" dirty="0">
                <a:latin typeface="Times New Roman" panose="02020603050405020304" pitchFamily="18" charset="0"/>
                <a:ea typeface="微软雅黑" panose="020B0503020204020204" pitchFamily="34" charset="-122"/>
              </a:rPr>
              <a:t>该</a:t>
            </a:r>
            <a:r>
              <a:rPr lang="zh-CN" altLang="zh-CN" sz="2900" dirty="0">
                <a:latin typeface="Times New Roman" panose="02020603050405020304" pitchFamily="18" charset="0"/>
                <a:ea typeface="微软雅黑" panose="020B0503020204020204" pitchFamily="34" charset="-122"/>
              </a:rPr>
              <a:t>事件对大会造成了非常不利的影响</a:t>
            </a:r>
            <a:endParaRPr lang="en-US" altLang="zh-CN" sz="2900" dirty="0">
              <a:latin typeface="Times New Roman" panose="02020603050405020304" pitchFamily="18" charset="0"/>
              <a:ea typeface="微软雅黑" panose="020B0503020204020204" pitchFamily="34" charset="-122"/>
            </a:endParaRPr>
          </a:p>
          <a:p>
            <a:pPr lvl="1">
              <a:lnSpc>
                <a:spcPct val="120000"/>
              </a:lnSpc>
            </a:pPr>
            <a:r>
              <a:rPr lang="zh-CN" altLang="zh-CN" sz="2900" dirty="0">
                <a:latin typeface="Times New Roman" panose="02020603050405020304" pitchFamily="18" charset="0"/>
                <a:ea typeface="微软雅黑" panose="020B0503020204020204" pitchFamily="34" charset="-122"/>
              </a:rPr>
              <a:t>在联合国将在南非德班举行新一轮气候会议之际，黑客在网上公布了盗取的数据，其中包括了十多年来，英美气候变化专家之间的近</a:t>
            </a:r>
            <a:r>
              <a:rPr lang="en-US" altLang="zh-CN" sz="2900" dirty="0">
                <a:latin typeface="Times New Roman" panose="02020603050405020304" pitchFamily="18" charset="0"/>
                <a:ea typeface="微软雅黑" panose="020B0503020204020204" pitchFamily="34" charset="-122"/>
              </a:rPr>
              <a:t>1000</a:t>
            </a:r>
            <a:r>
              <a:rPr lang="zh-CN" altLang="zh-CN" sz="2900" dirty="0">
                <a:latin typeface="Times New Roman" panose="02020603050405020304" pitchFamily="18" charset="0"/>
                <a:ea typeface="微软雅黑" panose="020B0503020204020204" pitchFamily="34" charset="-122"/>
              </a:rPr>
              <a:t>封私人电子邮件和约</a:t>
            </a:r>
            <a:r>
              <a:rPr lang="en-US" altLang="zh-CN" sz="2900" dirty="0">
                <a:latin typeface="Times New Roman" panose="02020603050405020304" pitchFamily="18" charset="0"/>
                <a:ea typeface="微软雅黑" panose="020B0503020204020204" pitchFamily="34" charset="-122"/>
              </a:rPr>
              <a:t>3000</a:t>
            </a:r>
            <a:r>
              <a:rPr lang="zh-CN" altLang="zh-CN" sz="2900" dirty="0">
                <a:latin typeface="Times New Roman" panose="02020603050405020304" pitchFamily="18" charset="0"/>
                <a:ea typeface="微软雅黑" panose="020B0503020204020204" pitchFamily="34" charset="-122"/>
              </a:rPr>
              <a:t>份文件</a:t>
            </a:r>
          </a:p>
          <a:p>
            <a:r>
              <a:rPr kumimoji="1" lang="zh-CN" altLang="en-US" sz="3600" dirty="0">
                <a:solidFill>
                  <a:srgbClr val="FF0000"/>
                </a:solidFill>
                <a:latin typeface="Times New Roman" panose="02020603050405020304" pitchFamily="18" charset="0"/>
                <a:ea typeface="微软雅黑" panose="020B0503020204020204" pitchFamily="34" charset="-122"/>
              </a:rPr>
              <a:t>云平台</a:t>
            </a:r>
            <a:r>
              <a:rPr kumimoji="1" lang="en-US" altLang="en-US" sz="3600" dirty="0">
                <a:solidFill>
                  <a:srgbClr val="FF0000"/>
                </a:solidFill>
                <a:latin typeface="Times New Roman" panose="02020603050405020304" pitchFamily="18" charset="0"/>
                <a:ea typeface="微软雅黑" panose="020B0503020204020204" pitchFamily="34" charset="-122"/>
              </a:rPr>
              <a:t>更易成为攻击目标</a:t>
            </a:r>
            <a:r>
              <a:rPr kumimoji="1" lang="zh-CN" altLang="en-US" sz="3600" dirty="0">
                <a:solidFill>
                  <a:srgbClr val="FF0000"/>
                </a:solidFill>
                <a:latin typeface="Times New Roman" panose="02020603050405020304" pitchFamily="18" charset="0"/>
                <a:ea typeface="微软雅黑" panose="020B0503020204020204" pitchFamily="34" charset="-122"/>
              </a:rPr>
              <a:t>，且租用统一云平台的邮件系统被破坏可能导致众多企业同时遭受损失</a:t>
            </a:r>
          </a:p>
        </p:txBody>
      </p:sp>
    </p:spTree>
    <p:extLst>
      <p:ext uri="{BB962C8B-B14F-4D97-AF65-F5344CB8AC3E}">
        <p14:creationId xmlns:p14="http://schemas.microsoft.com/office/powerpoint/2010/main" val="8730628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4624"/>
            <a:ext cx="7571184" cy="1008112"/>
          </a:xfrm>
        </p:spPr>
        <p:txBody>
          <a:bodyPr/>
          <a:lstStyle/>
          <a:p>
            <a:r>
              <a:rPr lang="zh-CN" altLang="en-US" dirty="0">
                <a:latin typeface="微软雅黑" panose="020B0503020204020204" pitchFamily="34" charset="-122"/>
                <a:ea typeface="微软雅黑" panose="020B0503020204020204" pitchFamily="34" charset="-122"/>
              </a:rPr>
              <a:t>邮件安全的核心技术</a:t>
            </a:r>
          </a:p>
        </p:txBody>
      </p:sp>
      <p:sp>
        <p:nvSpPr>
          <p:cNvPr id="3" name="内容占位符 2"/>
          <p:cNvSpPr>
            <a:spLocks noGrp="1"/>
          </p:cNvSpPr>
          <p:nvPr>
            <p:ph idx="1"/>
          </p:nvPr>
        </p:nvSpPr>
        <p:spPr>
          <a:xfrm>
            <a:off x="1115616" y="1124744"/>
            <a:ext cx="7581528" cy="4525963"/>
          </a:xfrm>
        </p:spPr>
        <p:txBody>
          <a:bodyPr/>
          <a:lstStyle/>
          <a:p>
            <a:r>
              <a:rPr lang="zh-CN" altLang="en-US" dirty="0">
                <a:solidFill>
                  <a:srgbClr val="FF0000"/>
                </a:solidFill>
                <a:latin typeface="微软雅黑" panose="020B0503020204020204" pitchFamily="34" charset="-122"/>
                <a:ea typeface="微软雅黑" panose="020B0503020204020204" pitchFamily="34" charset="-122"/>
              </a:rPr>
              <a:t>加密邮件超过</a:t>
            </a:r>
            <a:r>
              <a:rPr lang="en-US" altLang="zh-CN" dirty="0">
                <a:solidFill>
                  <a:srgbClr val="FF0000"/>
                </a:solidFill>
                <a:latin typeface="微软雅黑" panose="020B0503020204020204" pitchFamily="34" charset="-122"/>
                <a:ea typeface="微软雅黑" panose="020B0503020204020204" pitchFamily="34" charset="-122"/>
              </a:rPr>
              <a:t>55%</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2"/>
          <a:stretch>
            <a:fillRect/>
          </a:stretch>
        </p:blipFill>
        <p:spPr>
          <a:xfrm>
            <a:off x="1763688" y="3933256"/>
            <a:ext cx="5688632" cy="1800000"/>
          </a:xfrm>
          <a:prstGeom prst="rect">
            <a:avLst/>
          </a:prstGeom>
        </p:spPr>
      </p:pic>
      <p:pic>
        <p:nvPicPr>
          <p:cNvPr id="5" name="图片 4"/>
          <p:cNvPicPr/>
          <p:nvPr/>
        </p:nvPicPr>
        <p:blipFill>
          <a:blip r:embed="rId3"/>
          <a:stretch>
            <a:fillRect/>
          </a:stretch>
        </p:blipFill>
        <p:spPr>
          <a:xfrm>
            <a:off x="1691680" y="1845024"/>
            <a:ext cx="5850374" cy="1800000"/>
          </a:xfrm>
          <a:prstGeom prst="rect">
            <a:avLst/>
          </a:prstGeom>
        </p:spPr>
      </p:pic>
    </p:spTree>
    <p:extLst>
      <p:ext uri="{BB962C8B-B14F-4D97-AF65-F5344CB8AC3E}">
        <p14:creationId xmlns:p14="http://schemas.microsoft.com/office/powerpoint/2010/main" val="871967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0"/>
            <a:ext cx="7581528" cy="1052736"/>
          </a:xfrm>
        </p:spPr>
        <p:txBody>
          <a:bodyPr>
            <a:normAutofit/>
          </a:bodyPr>
          <a:lstStyle/>
          <a:p>
            <a:r>
              <a:rPr lang="zh-CN" altLang="en-US" sz="4000" dirty="0">
                <a:latin typeface="微软雅黑" panose="020B0503020204020204" pitchFamily="34" charset="-122"/>
                <a:ea typeface="微软雅黑" panose="020B0503020204020204" pitchFamily="34" charset="-122"/>
              </a:rPr>
              <a:t>业界动态</a:t>
            </a:r>
          </a:p>
        </p:txBody>
      </p:sp>
      <p:sp>
        <p:nvSpPr>
          <p:cNvPr id="3" name="内容占位符 2"/>
          <p:cNvSpPr>
            <a:spLocks noGrp="1"/>
          </p:cNvSpPr>
          <p:nvPr>
            <p:ph idx="1"/>
          </p:nvPr>
        </p:nvSpPr>
        <p:spPr>
          <a:xfrm>
            <a:off x="1115616" y="1124744"/>
            <a:ext cx="7571184" cy="5001419"/>
          </a:xfrm>
        </p:spPr>
        <p:txBody>
          <a:bodyPr>
            <a:normAutofit/>
          </a:bodyPr>
          <a:lstStyle/>
          <a:p>
            <a:r>
              <a:rPr lang="en-US" altLang="zh-CN" sz="2400" dirty="0"/>
              <a:t>2014</a:t>
            </a:r>
            <a:r>
              <a:rPr lang="zh-CN" altLang="en-US" sz="2400" dirty="0"/>
              <a:t>年</a:t>
            </a:r>
            <a:r>
              <a:rPr lang="en-US" altLang="zh-CN" sz="2400" dirty="0"/>
              <a:t>8</a:t>
            </a:r>
            <a:r>
              <a:rPr lang="zh-CN" altLang="en-US" sz="2400" dirty="0"/>
              <a:t>月</a:t>
            </a:r>
            <a:r>
              <a:rPr lang="en-US" altLang="zh-CN" sz="2400" dirty="0"/>
              <a:t>8</a:t>
            </a:r>
            <a:r>
              <a:rPr lang="zh-CN" altLang="en-US" sz="2400" dirty="0"/>
              <a:t>日雅虎表示，将与谷歌合作开发</a:t>
            </a:r>
            <a:r>
              <a:rPr lang="zh-CN" altLang="en-US" sz="2400" dirty="0">
                <a:solidFill>
                  <a:srgbClr val="FF0000"/>
                </a:solidFill>
              </a:rPr>
              <a:t>安全电子邮件系统</a:t>
            </a:r>
            <a:r>
              <a:rPr lang="zh-CN" altLang="en-US" sz="2400" dirty="0"/>
              <a:t>，将使黑客无法继续窃取用户的信息。这一新系统将</a:t>
            </a:r>
            <a:r>
              <a:rPr lang="zh-CN" altLang="en-US" sz="2400" dirty="0">
                <a:solidFill>
                  <a:srgbClr val="FF0000"/>
                </a:solidFill>
              </a:rPr>
              <a:t>基于</a:t>
            </a:r>
            <a:r>
              <a:rPr lang="en-US" altLang="zh-CN" sz="2400" dirty="0">
                <a:solidFill>
                  <a:srgbClr val="FF0000"/>
                </a:solidFill>
              </a:rPr>
              <a:t>PGP</a:t>
            </a:r>
            <a:r>
              <a:rPr lang="zh-CN" altLang="en-US" sz="2400" dirty="0">
                <a:solidFill>
                  <a:srgbClr val="FF0000"/>
                </a:solidFill>
              </a:rPr>
              <a:t>加密技术</a:t>
            </a:r>
            <a:r>
              <a:rPr lang="zh-CN" altLang="en-US" sz="2400" dirty="0"/>
              <a:t>。用户的密钥被保存在自己的笔记本、平板电脑和智能手机中</a:t>
            </a:r>
            <a:endParaRPr lang="en-US" altLang="zh-CN" sz="2400" dirty="0"/>
          </a:p>
          <a:p>
            <a:r>
              <a:rPr lang="en-US" altLang="zh-CN" sz="2400" dirty="0"/>
              <a:t>2013</a:t>
            </a:r>
            <a:r>
              <a:rPr lang="zh-CN" altLang="en-US" sz="2400" dirty="0"/>
              <a:t>年，北京中兴通科技股份有限公司申报的项目</a:t>
            </a:r>
            <a:r>
              <a:rPr lang="en-US" altLang="zh-CN" sz="2400" dirty="0"/>
              <a:t>《</a:t>
            </a:r>
            <a:r>
              <a:rPr lang="zh-CN" altLang="en-US" sz="2400" dirty="0">
                <a:solidFill>
                  <a:srgbClr val="FF0000"/>
                </a:solidFill>
              </a:rPr>
              <a:t>基于标识密码技术的云安全邮件服务平台</a:t>
            </a:r>
            <a:r>
              <a:rPr lang="en-US" altLang="zh-CN" sz="2400" dirty="0"/>
              <a:t>》</a:t>
            </a:r>
            <a:r>
              <a:rPr lang="zh-CN" altLang="en-US" sz="2400" dirty="0"/>
              <a:t>，成功获得信息安全专项资金支持。此项目也将被列入</a:t>
            </a:r>
            <a:r>
              <a:rPr lang="en-US" altLang="zh-CN" sz="2400" dirty="0"/>
              <a:t>《2012</a:t>
            </a:r>
            <a:r>
              <a:rPr lang="zh-CN" altLang="en-US" sz="2400" dirty="0"/>
              <a:t>年国家高技术产业发展项目计划</a:t>
            </a:r>
            <a:r>
              <a:rPr lang="en-US" altLang="zh-CN" sz="2400" dirty="0"/>
              <a:t>》</a:t>
            </a:r>
            <a:endParaRPr lang="zh-CN" altLang="en-US" sz="2400"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7937" b="29368"/>
          <a:stretch/>
        </p:blipFill>
        <p:spPr bwMode="auto">
          <a:xfrm>
            <a:off x="3509285" y="5153928"/>
            <a:ext cx="2163823" cy="9238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3" name="Picture 5" descr="http://images.techhive.com/images/article/2013/06/yahoo_logo_large-100044514-l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4437112"/>
            <a:ext cx="2217392" cy="852549"/>
          </a:xfrm>
          <a:prstGeom prst="rect">
            <a:avLst/>
          </a:prstGeom>
          <a:noFill/>
          <a:extLst>
            <a:ext uri="{909E8E84-426E-40dd-AFC4-6F175D3DCCD1}">
              <a14:hiddenFill xmlns:a14="http://schemas.microsoft.com/office/drawing/2010/main" xmlns="">
                <a:solidFill>
                  <a:srgbClr val="FFFFFF"/>
                </a:solidFill>
              </a14:hiddenFill>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9565" y="4437112"/>
            <a:ext cx="2304256" cy="8555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0414512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53752"/>
            <a:ext cx="7571184" cy="998984"/>
          </a:xfrm>
        </p:spPr>
        <p:txBody>
          <a:bodyPr/>
          <a:lstStyle/>
          <a:p>
            <a:r>
              <a:rPr kumimoji="1" lang="en-US" altLang="zh-CN" dirty="0">
                <a:latin typeface="Times New Roman" panose="02020603050405020304" pitchFamily="18" charset="0"/>
                <a:ea typeface="微软雅黑" panose="020B0503020204020204" pitchFamily="34" charset="-122"/>
              </a:rPr>
              <a:t>Top</a:t>
            </a:r>
            <a:r>
              <a:rPr kumimoji="1" lang="zh-CN" altLang="en-US" dirty="0">
                <a:latin typeface="Times New Roman" panose="02020603050405020304" pitchFamily="18" charset="0"/>
                <a:ea typeface="微软雅黑" panose="020B0503020204020204" pitchFamily="34" charset="-122"/>
              </a:rPr>
              <a:t> </a:t>
            </a:r>
            <a:r>
              <a:rPr kumimoji="1" lang="en-US" altLang="zh-CN" dirty="0">
                <a:latin typeface="Times New Roman" panose="02020603050405020304" pitchFamily="18" charset="0"/>
                <a:ea typeface="微软雅黑" panose="020B0503020204020204" pitchFamily="34" charset="-122"/>
              </a:rPr>
              <a:t>10</a:t>
            </a:r>
            <a:r>
              <a:rPr kumimoji="1" lang="zh-CN" altLang="en-US" dirty="0">
                <a:latin typeface="Times New Roman" panose="02020603050405020304" pitchFamily="18" charset="0"/>
                <a:ea typeface="微软雅黑" panose="020B0503020204020204" pitchFamily="34" charset="-122"/>
              </a:rPr>
              <a:t>企业的产品分析</a:t>
            </a:r>
          </a:p>
        </p:txBody>
      </p:sp>
      <p:sp>
        <p:nvSpPr>
          <p:cNvPr id="3" name="内容占位符 2"/>
          <p:cNvSpPr>
            <a:spLocks noGrp="1"/>
          </p:cNvSpPr>
          <p:nvPr>
            <p:ph idx="1"/>
          </p:nvPr>
        </p:nvSpPr>
        <p:spPr>
          <a:xfrm>
            <a:off x="1115616" y="1152335"/>
            <a:ext cx="8028384" cy="3284777"/>
          </a:xfrm>
        </p:spPr>
        <p:txBody>
          <a:bodyPr>
            <a:normAutofit fontScale="92500" lnSpcReduction="20000"/>
          </a:bodyPr>
          <a:lstStyle/>
          <a:p>
            <a:r>
              <a:rPr kumimoji="1" lang="zh-CN" altLang="en-US" dirty="0">
                <a:latin typeface="Times New Roman" panose="02020603050405020304" pitchFamily="18" charset="0"/>
                <a:ea typeface="微软雅黑" panose="020B0503020204020204" pitchFamily="34" charset="-122"/>
              </a:rPr>
              <a:t>基于</a:t>
            </a:r>
            <a:r>
              <a:rPr kumimoji="1" lang="en-US" altLang="zh-CN" dirty="0">
                <a:latin typeface="Times New Roman" panose="02020603050405020304" pitchFamily="18" charset="0"/>
                <a:ea typeface="微软雅黑" panose="020B0503020204020204" pitchFamily="34" charset="-122"/>
              </a:rPr>
              <a:t>SSL</a:t>
            </a:r>
            <a:r>
              <a:rPr kumimoji="1" lang="zh-CN" altLang="en-US" dirty="0">
                <a:latin typeface="Times New Roman" panose="02020603050405020304" pitchFamily="18" charset="0"/>
                <a:ea typeface="微软雅黑" panose="020B0503020204020204" pitchFamily="34" charset="-122"/>
              </a:rPr>
              <a:t>协议</a:t>
            </a:r>
            <a:endParaRPr kumimoji="1" lang="en-US" altLang="zh-CN" dirty="0">
              <a:latin typeface="Times New Roman" panose="02020603050405020304" pitchFamily="18" charset="0"/>
              <a:ea typeface="微软雅黑" panose="020B0503020204020204" pitchFamily="34" charset="-122"/>
            </a:endParaRPr>
          </a:p>
          <a:p>
            <a:pPr lvl="1"/>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Voltage,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DataMotion</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Proofpoint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EdgeWave</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Symantec, Sophos,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LuxSci</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Privato</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r>
              <a:rPr kumimoji="1" lang="zh-CN" altLang="en-US" dirty="0">
                <a:latin typeface="Times New Roman" panose="02020603050405020304" pitchFamily="18" charset="0"/>
                <a:ea typeface="微软雅黑" panose="020B0503020204020204" pitchFamily="34" charset="-122"/>
              </a:rPr>
              <a:t>基于</a:t>
            </a:r>
            <a:r>
              <a:rPr kumimoji="1" lang="en-US" altLang="zh-CN" dirty="0">
                <a:latin typeface="Times New Roman" panose="02020603050405020304" pitchFamily="18" charset="0"/>
                <a:ea typeface="微软雅黑" panose="020B0503020204020204" pitchFamily="34" charset="-122"/>
              </a:rPr>
              <a:t>PGP</a:t>
            </a:r>
            <a:r>
              <a:rPr kumimoji="1" lang="zh-CN" altLang="en-US" dirty="0">
                <a:latin typeface="Times New Roman" panose="02020603050405020304" pitchFamily="18" charset="0"/>
                <a:ea typeface="微软雅黑" panose="020B0503020204020204" pitchFamily="34" charset="-122"/>
              </a:rPr>
              <a:t>协议</a:t>
            </a:r>
            <a:endParaRPr kumimoji="1" lang="en-US" altLang="zh-CN" dirty="0">
              <a:latin typeface="Times New Roman" panose="02020603050405020304" pitchFamily="18" charset="0"/>
              <a:ea typeface="微软雅黑" panose="020B0503020204020204" pitchFamily="34" charset="-122"/>
            </a:endParaRPr>
          </a:p>
          <a:p>
            <a:pPr lvl="1"/>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Voltage,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DataMotion</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Cryptzone</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Symantec, Sophos,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Privato</a:t>
            </a:r>
            <a:endParaRPr kumimoji="1" lang="en-US" altLang="zh-CN" dirty="0">
              <a:latin typeface="Times New Roman" panose="02020603050405020304" pitchFamily="18" charset="0"/>
              <a:ea typeface="微软雅黑" panose="020B0503020204020204" pitchFamily="34" charset="-122"/>
            </a:endParaRPr>
          </a:p>
          <a:p>
            <a:r>
              <a:rPr kumimoji="1" lang="zh-CN" altLang="en-US" dirty="0">
                <a:latin typeface="Times New Roman" panose="02020603050405020304" pitchFamily="18" charset="0"/>
                <a:ea typeface="微软雅黑" panose="020B0503020204020204" pitchFamily="34" charset="-122"/>
              </a:rPr>
              <a:t>基于</a:t>
            </a:r>
            <a:r>
              <a:rPr kumimoji="1" lang="en-US" altLang="zh-CN" dirty="0">
                <a:latin typeface="Times New Roman" panose="02020603050405020304" pitchFamily="18" charset="0"/>
                <a:ea typeface="微软雅黑" panose="020B0503020204020204" pitchFamily="34" charset="-122"/>
              </a:rPr>
              <a:t>IBE</a:t>
            </a:r>
            <a:r>
              <a:rPr kumimoji="1" lang="zh-CN" altLang="en-US" dirty="0">
                <a:latin typeface="Times New Roman" panose="02020603050405020304" pitchFamily="18" charset="0"/>
                <a:ea typeface="微软雅黑" panose="020B0503020204020204" pitchFamily="34" charset="-122"/>
              </a:rPr>
              <a:t>协议</a:t>
            </a:r>
            <a:endParaRPr kumimoji="1" lang="en-US" altLang="zh-CN" dirty="0">
              <a:latin typeface="Times New Roman" panose="02020603050405020304" pitchFamily="18" charset="0"/>
              <a:ea typeface="微软雅黑" panose="020B0503020204020204" pitchFamily="34" charset="-122"/>
            </a:endParaRPr>
          </a:p>
          <a:p>
            <a:pPr lvl="1"/>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Voltage,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DataMotion</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Proofpoint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Trendmicro</a:t>
            </a:r>
            <a:endPar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p>
          <a:p>
            <a:endParaRPr kumimoji="1" lang="en-US" altLang="zh-CN" dirty="0"/>
          </a:p>
          <a:p>
            <a:endParaRPr kumimoji="1" lang="en-US" altLang="zh-CN" dirty="0"/>
          </a:p>
        </p:txBody>
      </p:sp>
      <p:pic>
        <p:nvPicPr>
          <p:cNvPr id="4" name="图片 3"/>
          <p:cNvPicPr>
            <a:picLocks noChangeAspect="1"/>
          </p:cNvPicPr>
          <p:nvPr/>
        </p:nvPicPr>
        <p:blipFill rotWithShape="1">
          <a:blip r:embed="rId2" cstate="email">
            <a:extLst>
              <a:ext uri="{28A0092B-C50C-407E-A947-70E740481C1C}">
                <a14:useLocalDpi xmlns:a14="http://schemas.microsoft.com/office/drawing/2010/main" val="0"/>
              </a:ext>
            </a:extLst>
          </a:blip>
          <a:srcRect l="8627" t="39326" r="9325" b="38652"/>
          <a:stretch/>
        </p:blipFill>
        <p:spPr>
          <a:xfrm>
            <a:off x="971600" y="5445224"/>
            <a:ext cx="2006600" cy="55865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497" y="4725144"/>
            <a:ext cx="2381250" cy="704850"/>
          </a:xfrm>
          <a:prstGeom prst="rect">
            <a:avLst/>
          </a:prstGeom>
        </p:spPr>
      </p:pic>
      <p:pic>
        <p:nvPicPr>
          <p:cNvPr id="6" name="图片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076469" y="5554257"/>
            <a:ext cx="2223723" cy="482506"/>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753659" y="6101253"/>
            <a:ext cx="2248080" cy="568107"/>
          </a:xfrm>
          <a:prstGeom prst="rect">
            <a:avLst/>
          </a:prstGeom>
        </p:spPr>
      </p:pic>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t="-4147" r="51861"/>
          <a:stretch/>
        </p:blipFill>
        <p:spPr>
          <a:xfrm>
            <a:off x="1136846" y="4653136"/>
            <a:ext cx="1850978" cy="656475"/>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259" y="6132637"/>
            <a:ext cx="2447925" cy="609600"/>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7523" y="5425868"/>
            <a:ext cx="2162175" cy="609600"/>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29703" y="4867047"/>
            <a:ext cx="1270289" cy="228652"/>
          </a:xfrm>
          <a:prstGeom prst="rect">
            <a:avLst/>
          </a:prstGeom>
        </p:spPr>
      </p:pic>
      <p:pic>
        <p:nvPicPr>
          <p:cNvPr id="12" name="图片 11"/>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125364" y="5949280"/>
            <a:ext cx="2222500" cy="817471"/>
          </a:xfrm>
          <a:prstGeom prst="rect">
            <a:avLst/>
          </a:prstGeom>
        </p:spPr>
      </p:pic>
      <p:pic>
        <p:nvPicPr>
          <p:cNvPr id="13" name="图片 1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733849" y="4780436"/>
            <a:ext cx="1854375" cy="492389"/>
          </a:xfrm>
          <a:prstGeom prst="rect">
            <a:avLst/>
          </a:prstGeom>
        </p:spPr>
      </p:pic>
    </p:spTree>
    <p:extLst>
      <p:ext uri="{BB962C8B-B14F-4D97-AF65-F5344CB8AC3E}">
        <p14:creationId xmlns:p14="http://schemas.microsoft.com/office/powerpoint/2010/main" val="18225680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4398</TotalTime>
  <Words>7392</Words>
  <Application>Microsoft Office PowerPoint</Application>
  <PresentationFormat>On-screen Show (4:3)</PresentationFormat>
  <Paragraphs>849</Paragraphs>
  <Slides>117</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117</vt:i4>
      </vt:variant>
    </vt:vector>
  </HeadingPairs>
  <TitlesOfParts>
    <vt:vector size="129" baseType="lpstr">
      <vt:lpstr>TimesNewRomanPSMT</vt:lpstr>
      <vt:lpstr>华文中宋</vt:lpstr>
      <vt:lpstr>微软雅黑</vt:lpstr>
      <vt:lpstr>Arial</vt:lpstr>
      <vt:lpstr>Calibri</vt:lpstr>
      <vt:lpstr>Cambria Math</vt:lpstr>
      <vt:lpstr>Gill Sans MT</vt:lpstr>
      <vt:lpstr>Times New Roman</vt:lpstr>
      <vt:lpstr>Verdana</vt:lpstr>
      <vt:lpstr>Wingdings</vt:lpstr>
      <vt:lpstr>Wingdings 2</vt:lpstr>
      <vt:lpstr>夏至</vt:lpstr>
      <vt:lpstr>内容提要 0. 密码法 1. 什么是安全 2. 可证明安全性 3. 基于身份加密 4. 基于属性加密 5. 代理重加密 6. 函数加密 7. 可搜索加密 8. 加密云邮件系统</vt:lpstr>
      <vt:lpstr>0. 密码法</vt:lpstr>
      <vt:lpstr>密码法的立法进程</vt:lpstr>
      <vt:lpstr>密码法的核心内容</vt:lpstr>
      <vt:lpstr>密码法的核心内容</vt:lpstr>
      <vt:lpstr>密码法的核心内容</vt:lpstr>
      <vt:lpstr>密码法的核心内容</vt:lpstr>
      <vt:lpstr>密码法的核心内容</vt:lpstr>
      <vt:lpstr>密码法的核心内容</vt:lpstr>
      <vt:lpstr>密码法的核心内容</vt:lpstr>
      <vt:lpstr>密码法的重要意义</vt:lpstr>
      <vt:lpstr>1. 什么是安全？</vt:lpstr>
      <vt:lpstr>安全与信任的关系</vt:lpstr>
      <vt:lpstr>2. 可证明安全性</vt:lpstr>
      <vt:lpstr>可证明安全性的起源</vt:lpstr>
      <vt:lpstr>语义安全性的主要成分</vt:lpstr>
      <vt:lpstr>语义安全性的一种简单抽象</vt:lpstr>
      <vt:lpstr>ElGamal加密与数学难题</vt:lpstr>
      <vt:lpstr>ElGamal加密的可证明安全性</vt:lpstr>
      <vt:lpstr>其它问题</vt:lpstr>
      <vt:lpstr>小结</vt:lpstr>
      <vt:lpstr>基于身份加密（IBE）</vt:lpstr>
      <vt:lpstr>回顾公钥基础设施（PKI）的核心</vt:lpstr>
      <vt:lpstr>回顾PKI的核心功能</vt:lpstr>
      <vt:lpstr>回顾PKI的核心功能</vt:lpstr>
      <vt:lpstr>简单说PKI的核心功能</vt:lpstr>
      <vt:lpstr>PKI存在的实际问题</vt:lpstr>
      <vt:lpstr>PKI存在问题的本质原因</vt:lpstr>
      <vt:lpstr>IBE的思想</vt:lpstr>
      <vt:lpstr>IBE的提出</vt:lpstr>
      <vt:lpstr>谁是第一个IBE方案</vt:lpstr>
      <vt:lpstr>IBE的定义</vt:lpstr>
      <vt:lpstr>基于BF-IBE的邮件系统</vt:lpstr>
      <vt:lpstr>IBE的实例</vt:lpstr>
      <vt:lpstr>数学基础</vt:lpstr>
      <vt:lpstr>具体方案</vt:lpstr>
      <vt:lpstr>IBE的密钥托管问题</vt:lpstr>
      <vt:lpstr>IBE的小结</vt:lpstr>
      <vt:lpstr>基于属性加密（ABE）</vt:lpstr>
      <vt:lpstr>回顾传统的访问控制</vt:lpstr>
      <vt:lpstr>传统访问控制存在的问题</vt:lpstr>
      <vt:lpstr>ABE的提出</vt:lpstr>
      <vt:lpstr>ABE的提出</vt:lpstr>
      <vt:lpstr>ABE的提出</vt:lpstr>
      <vt:lpstr>KP-ABE与CP-ABE的应用差异</vt:lpstr>
      <vt:lpstr>ABE的定义</vt:lpstr>
      <vt:lpstr>基于CP-ABE的云存储系统</vt:lpstr>
      <vt:lpstr>CP-ABE的实例</vt:lpstr>
      <vt:lpstr>ABE算法设计的难点</vt:lpstr>
      <vt:lpstr>ABE的小结</vt:lpstr>
      <vt:lpstr>代理重加密（PRE）</vt:lpstr>
      <vt:lpstr>回顾基于CP-ABE的云存储系统</vt:lpstr>
      <vt:lpstr>PRE的提出</vt:lpstr>
      <vt:lpstr>PRE的定义</vt:lpstr>
      <vt:lpstr>基于PRE的安全云数据存储与共享</vt:lpstr>
      <vt:lpstr>基于身份的PRE实例</vt:lpstr>
      <vt:lpstr>PRE的其它问题</vt:lpstr>
      <vt:lpstr>PRE的小结</vt:lpstr>
      <vt:lpstr>函数加密（FE）</vt:lpstr>
      <vt:lpstr>回顾CP-ABE</vt:lpstr>
      <vt:lpstr>FE的定义</vt:lpstr>
      <vt:lpstr>FE的小结</vt:lpstr>
      <vt:lpstr>可搜索加密</vt:lpstr>
      <vt:lpstr>回顾ABE和PRE存在的问题</vt:lpstr>
      <vt:lpstr>密文的外包检索</vt:lpstr>
      <vt:lpstr>SSE的提出</vt:lpstr>
      <vt:lpstr>SSE的通用应用场景</vt:lpstr>
      <vt:lpstr>SSE的设计思路（1）</vt:lpstr>
      <vt:lpstr>SSE的设计思路（2）</vt:lpstr>
      <vt:lpstr>SSE的设计思路（3）</vt:lpstr>
      <vt:lpstr>SSE的一种定义</vt:lpstr>
      <vt:lpstr>SSE的一种应用场景</vt:lpstr>
      <vt:lpstr>SSE的一种实例</vt:lpstr>
      <vt:lpstr>SSE的另一种定义</vt:lpstr>
      <vt:lpstr>SSE的另一种应用场景</vt:lpstr>
      <vt:lpstr>SSE的另一种实例</vt:lpstr>
      <vt:lpstr>SSE存在的问题</vt:lpstr>
      <vt:lpstr>PEKS的提出</vt:lpstr>
      <vt:lpstr>PEKS的定义</vt:lpstr>
      <vt:lpstr>基于PEKS的应用场景</vt:lpstr>
      <vt:lpstr>PEKS实例</vt:lpstr>
      <vt:lpstr>PEKS存在的问题</vt:lpstr>
      <vt:lpstr>回顾明文关键字的检索方式</vt:lpstr>
      <vt:lpstr>以明文关键字检索方式考虑如何加快密文关键字的检索</vt:lpstr>
      <vt:lpstr>如何在不降低安全性的条件下，加快PEKS的检索速度</vt:lpstr>
      <vt:lpstr>SPCHS的提出</vt:lpstr>
      <vt:lpstr>SPCHS的定义</vt:lpstr>
      <vt:lpstr>基于SPCHS的应用场景</vt:lpstr>
      <vt:lpstr>SPCHS实例</vt:lpstr>
      <vt:lpstr>SPCHS存在的问题</vt:lpstr>
      <vt:lpstr>小结</vt:lpstr>
      <vt:lpstr>加密云邮件系统</vt:lpstr>
      <vt:lpstr>云邮件系统的商业价值</vt:lpstr>
      <vt:lpstr>云邮件系统的商业价值</vt:lpstr>
      <vt:lpstr>云邮件系统的商业价值</vt:lpstr>
      <vt:lpstr>邮件系统面临的威胁</vt:lpstr>
      <vt:lpstr>邮件安全的核心技术</vt:lpstr>
      <vt:lpstr>业界动态</vt:lpstr>
      <vt:lpstr>Top 10企业的产品分析</vt:lpstr>
      <vt:lpstr>SSL协议存在的问题</vt:lpstr>
      <vt:lpstr>PGP和IBE协议存在的问题</vt:lpstr>
      <vt:lpstr>加密云邮件的群发和群转发</vt:lpstr>
      <vt:lpstr>加密云邮件的群发和群转发</vt:lpstr>
      <vt:lpstr>CIBPRE的提出</vt:lpstr>
      <vt:lpstr>CIBPRE的定义</vt:lpstr>
      <vt:lpstr>基于CIBPRE的邮件系统</vt:lpstr>
      <vt:lpstr>基于CIBPRE的邮件系统</vt:lpstr>
      <vt:lpstr>CIBPRE的实例</vt:lpstr>
      <vt:lpstr>CIBPRE的实例</vt:lpstr>
      <vt:lpstr>异构加密邮件系统之间的安全性通信问题</vt:lpstr>
      <vt:lpstr>PRE间如何安全通信</vt:lpstr>
      <vt:lpstr>通用混合代理重加密(GHPRE)</vt:lpstr>
      <vt:lpstr>通用混合代理重加密(GHPRE)</vt:lpstr>
      <vt:lpstr>加密邮件系统的其它问题</vt:lpstr>
      <vt:lpstr>总结-安全性</vt:lpstr>
      <vt:lpstr>总结-安全通信</vt:lpstr>
      <vt:lpstr>总结-安全控制</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基于身份加密体制</dc:title>
  <dc:creator>IBM</dc:creator>
  <cp:lastModifiedBy>Luo Billy</cp:lastModifiedBy>
  <cp:revision>547</cp:revision>
  <dcterms:created xsi:type="dcterms:W3CDTF">2014-06-17T11:26:22Z</dcterms:created>
  <dcterms:modified xsi:type="dcterms:W3CDTF">2019-12-16T07:45:58Z</dcterms:modified>
</cp:coreProperties>
</file>